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Open Sans Extra Bold" panose="020B0604020202020204" charset="0"/>
      <p:regular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608" y="-3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E5F0A-158D-4B37-95EB-1B11FA74A7FE}"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C76B6-1627-4921-BD0F-51652A92AB1D}" type="slidenum">
              <a:rPr lang="en-US" smtClean="0"/>
              <a:t>‹#›</a:t>
            </a:fld>
            <a:endParaRPr lang="en-US"/>
          </a:p>
        </p:txBody>
      </p:sp>
    </p:spTree>
    <p:extLst>
      <p:ext uri="{BB962C8B-B14F-4D97-AF65-F5344CB8AC3E}">
        <p14:creationId xmlns:p14="http://schemas.microsoft.com/office/powerpoint/2010/main" val="38414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C76B6-1627-4921-BD0F-51652A92AB1D}" type="slidenum">
              <a:rPr lang="en-US" smtClean="0"/>
              <a:t>11</a:t>
            </a:fld>
            <a:endParaRPr lang="en-US"/>
          </a:p>
        </p:txBody>
      </p:sp>
    </p:spTree>
    <p:extLst>
      <p:ext uri="{BB962C8B-B14F-4D97-AF65-F5344CB8AC3E}">
        <p14:creationId xmlns:p14="http://schemas.microsoft.com/office/powerpoint/2010/main" val="1996143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5" name="TextBox 15"/>
          <p:cNvSpPr txBox="1"/>
          <p:nvPr/>
        </p:nvSpPr>
        <p:spPr>
          <a:xfrm>
            <a:off x="1391331" y="6631448"/>
            <a:ext cx="7366063" cy="987331"/>
          </a:xfrm>
          <a:prstGeom prst="rect">
            <a:avLst/>
          </a:prstGeom>
        </p:spPr>
        <p:txBody>
          <a:bodyPr lIns="0" tIns="0" rIns="0" bIns="0" rtlCol="0" anchor="t">
            <a:spAutoFit/>
          </a:bodyPr>
          <a:lstStyle/>
          <a:p>
            <a:pPr algn="l">
              <a:lnSpc>
                <a:spcPts val="3855"/>
              </a:lnSpc>
            </a:pPr>
            <a:r>
              <a:rPr lang="vi-VN" sz="2753" spc="-55" dirty="0">
                <a:solidFill>
                  <a:srgbClr val="051D40"/>
                </a:solidFill>
                <a:latin typeface="Poppins"/>
              </a:rPr>
              <a:t>B</a:t>
            </a:r>
            <a:r>
              <a:rPr lang="en-US" sz="2753" spc="-55" dirty="0" err="1">
                <a:solidFill>
                  <a:srgbClr val="051D40"/>
                </a:solidFill>
                <a:latin typeface="Poppins"/>
              </a:rPr>
              <a:t>ởi</a:t>
            </a:r>
            <a:r>
              <a:rPr lang="en-US" sz="2753" spc="-55" dirty="0">
                <a:solidFill>
                  <a:srgbClr val="051D40"/>
                </a:solidFill>
                <a:latin typeface="Poppins"/>
              </a:rPr>
              <a:t>:</a:t>
            </a:r>
            <a:r>
              <a:rPr lang="vi-VN" sz="2753" spc="-55" dirty="0">
                <a:solidFill>
                  <a:srgbClr val="051D40"/>
                </a:solidFill>
                <a:latin typeface="Poppins"/>
              </a:rPr>
              <a:t> </a:t>
            </a:r>
            <a:r>
              <a:rPr lang="en-US" sz="2753" spc="-55" dirty="0" err="1">
                <a:solidFill>
                  <a:srgbClr val="051D40"/>
                </a:solidFill>
                <a:latin typeface="Poppins"/>
              </a:rPr>
              <a:t>Nguyễn</a:t>
            </a:r>
            <a:r>
              <a:rPr lang="en-US" sz="2753" spc="-55" dirty="0">
                <a:solidFill>
                  <a:srgbClr val="051D40"/>
                </a:solidFill>
                <a:latin typeface="Poppins"/>
              </a:rPr>
              <a:t> Minh </a:t>
            </a:r>
            <a:r>
              <a:rPr lang="en-US" sz="2753" spc="-55" dirty="0" err="1">
                <a:solidFill>
                  <a:srgbClr val="051D40"/>
                </a:solidFill>
                <a:latin typeface="Poppins"/>
              </a:rPr>
              <a:t>Tuấn</a:t>
            </a:r>
            <a:endParaRPr lang="en-US" sz="2753" spc="-55" dirty="0">
              <a:solidFill>
                <a:srgbClr val="051D40"/>
              </a:solidFill>
              <a:latin typeface="Poppins"/>
            </a:endParaRPr>
          </a:p>
          <a:p>
            <a:pPr algn="l">
              <a:lnSpc>
                <a:spcPts val="3855"/>
              </a:lnSpc>
              <a:spcBef>
                <a:spcPct val="0"/>
              </a:spcBef>
            </a:pPr>
            <a:r>
              <a:rPr lang="vi-VN" sz="2753" spc="-55" dirty="0">
                <a:solidFill>
                  <a:srgbClr val="051D40"/>
                </a:solidFill>
                <a:latin typeface="Poppins"/>
              </a:rPr>
              <a:t>C</a:t>
            </a:r>
            <a:r>
              <a:rPr lang="en-US" sz="2753" spc="-55" dirty="0">
                <a:solidFill>
                  <a:srgbClr val="051D40"/>
                </a:solidFill>
                <a:latin typeface="Poppins"/>
              </a:rPr>
              <a:t>lass: 23ktmt2</a:t>
            </a:r>
          </a:p>
        </p:txBody>
      </p:sp>
      <p:grpSp>
        <p:nvGrpSpPr>
          <p:cNvPr id="16" name="Group 16"/>
          <p:cNvGrpSpPr>
            <a:grpSpLocks noChangeAspect="1"/>
          </p:cNvGrpSpPr>
          <p:nvPr/>
        </p:nvGrpSpPr>
        <p:grpSpPr>
          <a:xfrm>
            <a:off x="8573918" y="3143201"/>
            <a:ext cx="9146584" cy="5246370"/>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
        <p:nvSpPr>
          <p:cNvPr id="22" name="TextBox 22"/>
          <p:cNvSpPr txBox="1"/>
          <p:nvPr/>
        </p:nvSpPr>
        <p:spPr>
          <a:xfrm>
            <a:off x="1806336" y="1111846"/>
            <a:ext cx="5440118" cy="3409663"/>
          </a:xfrm>
          <a:prstGeom prst="rect">
            <a:avLst/>
          </a:prstGeom>
        </p:spPr>
        <p:txBody>
          <a:bodyPr lIns="0" tIns="0" rIns="0" bIns="0" rtlCol="0" anchor="t">
            <a:spAutoFit/>
          </a:bodyPr>
          <a:lstStyle/>
          <a:p>
            <a:pPr algn="ctr">
              <a:lnSpc>
                <a:spcPts val="6350"/>
              </a:lnSpc>
              <a:spcBef>
                <a:spcPct val="0"/>
              </a:spcBef>
            </a:pPr>
            <a:r>
              <a:rPr lang="en-US" sz="4536">
                <a:solidFill>
                  <a:srgbClr val="051D40"/>
                </a:solidFill>
                <a:latin typeface="Open Sans Extra Bold"/>
              </a:rPr>
              <a:t>DỰ ÁN PBL1</a:t>
            </a:r>
          </a:p>
          <a:p>
            <a:pPr algn="ctr">
              <a:lnSpc>
                <a:spcPts val="5230"/>
              </a:lnSpc>
              <a:spcBef>
                <a:spcPct val="0"/>
              </a:spcBef>
            </a:pPr>
            <a:endParaRPr lang="en-US" sz="4536">
              <a:solidFill>
                <a:srgbClr val="051D40"/>
              </a:solidFill>
              <a:latin typeface="Open Sans Extra Bold"/>
            </a:endParaRPr>
          </a:p>
          <a:p>
            <a:pPr algn="ctr">
              <a:lnSpc>
                <a:spcPts val="5230"/>
              </a:lnSpc>
              <a:spcBef>
                <a:spcPct val="0"/>
              </a:spcBef>
            </a:pPr>
            <a:endParaRPr lang="en-US" sz="4536">
              <a:solidFill>
                <a:srgbClr val="051D40"/>
              </a:solidFill>
              <a:latin typeface="Open Sans Extra Bold"/>
            </a:endParaRPr>
          </a:p>
          <a:p>
            <a:pPr algn="ctr">
              <a:lnSpc>
                <a:spcPts val="5230"/>
              </a:lnSpc>
              <a:spcBef>
                <a:spcPct val="0"/>
              </a:spcBef>
            </a:pPr>
            <a:r>
              <a:rPr lang="en-US" sz="3736">
                <a:solidFill>
                  <a:srgbClr val="051D40"/>
                </a:solidFill>
                <a:latin typeface="Open Sans Extra Bold"/>
              </a:rPr>
              <a:t>Quản Lý Thư Viện</a:t>
            </a:r>
          </a:p>
          <a:p>
            <a:pPr algn="ctr">
              <a:lnSpc>
                <a:spcPts val="5230"/>
              </a:lnSpc>
              <a:spcBef>
                <a:spcPct val="0"/>
              </a:spcBef>
            </a:pPr>
            <a:endParaRPr lang="en-US" sz="3736">
              <a:solidFill>
                <a:srgbClr val="051D40"/>
              </a:solidFill>
              <a:latin typeface="Open Sans Extr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25905"/>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548919" y="2770014"/>
            <a:ext cx="8347839" cy="4746972"/>
          </a:xfrm>
          <a:custGeom>
            <a:avLst/>
            <a:gdLst/>
            <a:ahLst/>
            <a:cxnLst/>
            <a:rect l="l" t="t" r="r" b="b"/>
            <a:pathLst>
              <a:path w="8347839" h="4746972">
                <a:moveTo>
                  <a:pt x="0" y="0"/>
                </a:moveTo>
                <a:lnTo>
                  <a:pt x="8347839" y="0"/>
                </a:lnTo>
                <a:lnTo>
                  <a:pt x="8347839" y="4746972"/>
                </a:lnTo>
                <a:lnTo>
                  <a:pt x="0" y="4746972"/>
                </a:lnTo>
                <a:lnTo>
                  <a:pt x="0" y="0"/>
                </a:lnTo>
                <a:close/>
              </a:path>
            </a:pathLst>
          </a:custGeom>
          <a:blipFill>
            <a:blip r:embed="rId2"/>
            <a:stretch>
              <a:fillRect r="-11469"/>
            </a:stretch>
          </a:blipFill>
        </p:spPr>
      </p:sp>
      <p:sp>
        <p:nvSpPr>
          <p:cNvPr id="6" name="TextBox 6"/>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vi-VN" sz="4500" dirty="0">
                <a:solidFill>
                  <a:srgbClr val="051D40"/>
                </a:solidFill>
                <a:latin typeface="Open Sans Extra Bold"/>
              </a:rPr>
              <a:t>Class NguoiDung</a:t>
            </a:r>
            <a:endParaRPr lang="en-US" sz="4500" dirty="0">
              <a:solidFill>
                <a:srgbClr val="051D40"/>
              </a:solidFill>
              <a:latin typeface="Open Sans Extra Bold"/>
            </a:endParaRPr>
          </a:p>
        </p:txBody>
      </p:sp>
      <p:sp>
        <p:nvSpPr>
          <p:cNvPr id="7" name="TextBox 7"/>
          <p:cNvSpPr txBox="1"/>
          <p:nvPr/>
        </p:nvSpPr>
        <p:spPr>
          <a:xfrm>
            <a:off x="11625649" y="3582046"/>
            <a:ext cx="3028430" cy="1413720"/>
          </a:xfrm>
          <a:prstGeom prst="rect">
            <a:avLst/>
          </a:prstGeom>
        </p:spPr>
        <p:txBody>
          <a:bodyPr lIns="0" tIns="0" rIns="0" bIns="0" rtlCol="0" anchor="t">
            <a:spAutoFit/>
          </a:bodyPr>
          <a:lstStyle/>
          <a:p>
            <a:pPr algn="ctr">
              <a:lnSpc>
                <a:spcPts val="5688"/>
              </a:lnSpc>
            </a:pPr>
            <a:endParaRPr lang="en-US" sz="4063" dirty="0">
              <a:solidFill>
                <a:srgbClr val="051D40"/>
              </a:solidFill>
              <a:latin typeface="Open Sans Extra Bold"/>
            </a:endParaRPr>
          </a:p>
          <a:p>
            <a:pPr algn="ctr">
              <a:lnSpc>
                <a:spcPts val="5688"/>
              </a:lnSpc>
              <a:spcBef>
                <a:spcPct val="0"/>
              </a:spcBef>
            </a:pPr>
            <a:endParaRPr lang="en-US" sz="4063" dirty="0">
              <a:solidFill>
                <a:srgbClr val="051D40"/>
              </a:solidFill>
              <a:latin typeface="Open Sans Extra Bold"/>
            </a:endParaRPr>
          </a:p>
        </p:txBody>
      </p:sp>
      <p:sp>
        <p:nvSpPr>
          <p:cNvPr id="8" name="TextBox 7">
            <a:extLst>
              <a:ext uri="{FF2B5EF4-FFF2-40B4-BE49-F238E27FC236}">
                <a16:creationId xmlns:a16="http://schemas.microsoft.com/office/drawing/2014/main" id="{73554A1E-0B0F-7B55-E616-178243BB30E3}"/>
              </a:ext>
            </a:extLst>
          </p:cNvPr>
          <p:cNvSpPr txBox="1"/>
          <p:nvPr/>
        </p:nvSpPr>
        <p:spPr>
          <a:xfrm>
            <a:off x="9601200" y="2933700"/>
            <a:ext cx="7620000" cy="4201150"/>
          </a:xfrm>
          <a:prstGeom prst="rect">
            <a:avLst/>
          </a:prstGeom>
          <a:noFill/>
        </p:spPr>
        <p:txBody>
          <a:bodyPr wrap="square" rtlCol="0">
            <a:spAutoFit/>
          </a:bodyPr>
          <a:lstStyle/>
          <a:p>
            <a:r>
              <a:rPr lang="vi-VN" sz="2670" b="1" dirty="0"/>
              <a:t>Int IDNguoiDung: dùng để lưu ID của người dùng các chức năng của thư viện sach.</a:t>
            </a:r>
          </a:p>
          <a:p>
            <a:r>
              <a:rPr lang="vi-VN" sz="2670" b="1" dirty="0"/>
              <a:t>string ten:lưu trữ tên của người dùng.</a:t>
            </a:r>
          </a:p>
          <a:p>
            <a:r>
              <a:rPr lang="vi-VN" sz="2670" b="1" dirty="0"/>
              <a:t>Vi dụ :Nguyễn Văn B.</a:t>
            </a:r>
          </a:p>
          <a:p>
            <a:r>
              <a:rPr lang="vi-VN" sz="2670" b="1" dirty="0"/>
              <a:t>String email:dùng để lưu trữ email người dùng.</a:t>
            </a:r>
          </a:p>
          <a:p>
            <a:r>
              <a:rPr lang="vi-VN" sz="2670" b="1" dirty="0"/>
              <a:t>Ví dụ:nguyenvana@gmail.com</a:t>
            </a:r>
          </a:p>
          <a:p>
            <a:r>
              <a:rPr lang="vi-VN" sz="2670" b="1" dirty="0"/>
              <a:t>String soDienThoai: lưu trữ số điện thoại của người dùng.</a:t>
            </a:r>
          </a:p>
          <a:p>
            <a:r>
              <a:rPr lang="vi-VN" sz="2670" b="1" dirty="0"/>
              <a:t>Ví dụ:0988998782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1"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549248" y="2454638"/>
            <a:ext cx="9988770" cy="4210708"/>
          </a:xfrm>
          <a:custGeom>
            <a:avLst/>
            <a:gdLst/>
            <a:ahLst/>
            <a:cxnLst/>
            <a:rect l="l" t="t" r="r" b="b"/>
            <a:pathLst>
              <a:path w="9988770" h="4210708">
                <a:moveTo>
                  <a:pt x="0" y="0"/>
                </a:moveTo>
                <a:lnTo>
                  <a:pt x="9988771" y="0"/>
                </a:lnTo>
                <a:lnTo>
                  <a:pt x="9988771" y="4210708"/>
                </a:lnTo>
                <a:lnTo>
                  <a:pt x="0" y="4210708"/>
                </a:lnTo>
                <a:lnTo>
                  <a:pt x="0" y="0"/>
                </a:lnTo>
                <a:close/>
              </a:path>
            </a:pathLst>
          </a:custGeom>
          <a:blipFill>
            <a:blip r:embed="rId3"/>
            <a:stretch>
              <a:fillRect l="-4302" r="-6788" b="-4127"/>
            </a:stretch>
          </a:blipFill>
        </p:spPr>
      </p:sp>
      <p:sp>
        <p:nvSpPr>
          <p:cNvPr id="6" name="TextBox 6"/>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vi-VN" sz="4500" dirty="0">
                <a:solidFill>
                  <a:srgbClr val="051D40"/>
                </a:solidFill>
                <a:latin typeface="Open Sans Extra Bold"/>
              </a:rPr>
              <a:t>Class ThuVien</a:t>
            </a:r>
            <a:endParaRPr lang="en-US" sz="4500" dirty="0">
              <a:solidFill>
                <a:srgbClr val="051D40"/>
              </a:solidFill>
              <a:latin typeface="Open Sans Extra Bold"/>
            </a:endParaRPr>
          </a:p>
        </p:txBody>
      </p:sp>
      <p:sp>
        <p:nvSpPr>
          <p:cNvPr id="7" name="TextBox 6">
            <a:extLst>
              <a:ext uri="{FF2B5EF4-FFF2-40B4-BE49-F238E27FC236}">
                <a16:creationId xmlns:a16="http://schemas.microsoft.com/office/drawing/2014/main" id="{B7B06AFF-A4DA-0F4F-A3BC-BB09FACEA85B}"/>
              </a:ext>
            </a:extLst>
          </p:cNvPr>
          <p:cNvSpPr txBox="1"/>
          <p:nvPr/>
        </p:nvSpPr>
        <p:spPr>
          <a:xfrm>
            <a:off x="11125200" y="2454638"/>
            <a:ext cx="6613552" cy="3379387"/>
          </a:xfrm>
          <a:prstGeom prst="rect">
            <a:avLst/>
          </a:prstGeom>
          <a:noFill/>
        </p:spPr>
        <p:txBody>
          <a:bodyPr wrap="square" rtlCol="0">
            <a:spAutoFit/>
          </a:bodyPr>
          <a:lstStyle/>
          <a:p>
            <a:r>
              <a:rPr lang="vi-VN" sz="2670" b="1" dirty="0"/>
              <a:t>Sach* danhsachsach: đây là con trỏ trỏ đến mảng các đối tượng kiểu Sach.</a:t>
            </a:r>
          </a:p>
          <a:p>
            <a:r>
              <a:rPr lang="vi-VN" sz="2670" b="1" dirty="0"/>
              <a:t>Int soLuongSach: dùng để lưu trữ số lượng sách trong thư viện.</a:t>
            </a:r>
          </a:p>
          <a:p>
            <a:r>
              <a:rPr lang="vi-VN" sz="2670" b="1" dirty="0"/>
              <a:t>Ví dụ :số sách tổng thư viện có.</a:t>
            </a:r>
          </a:p>
          <a:p>
            <a:r>
              <a:rPr lang="vi-VN" sz="2670" b="1" dirty="0"/>
              <a:t>NguoiDung* danhSachNguoiDung:</a:t>
            </a:r>
            <a:r>
              <a:rPr lang="en-US" sz="2670" b="1" dirty="0"/>
              <a:t> </a:t>
            </a:r>
            <a:r>
              <a:rPr lang="vi-VN" sz="2670" b="1" dirty="0"/>
              <a:t>đây là con trỏ trỏ đến mảng các đối tượng kiểu NguoiDung.</a:t>
            </a:r>
            <a:endParaRPr lang="en-US" sz="267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rPr>
              <a:t>Aaron Loeb</a:t>
            </a:r>
          </a:p>
        </p:txBody>
      </p:sp>
      <p:sp>
        <p:nvSpPr>
          <p:cNvPr id="3" name="TextBox 3"/>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rPr>
              <a:t>Project manager</a:t>
            </a:r>
          </a:p>
        </p:txBody>
      </p:sp>
      <p:sp>
        <p:nvSpPr>
          <p:cNvPr id="4" name="TextBox 4"/>
          <p:cNvSpPr txBox="1"/>
          <p:nvPr/>
        </p:nvSpPr>
        <p:spPr>
          <a:xfrm>
            <a:off x="7823789"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Juliana Silva</a:t>
            </a:r>
          </a:p>
        </p:txBody>
      </p:sp>
      <p:sp>
        <p:nvSpPr>
          <p:cNvPr id="5" name="TextBox 5"/>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rPr>
              <a:t>CEO &amp; Founder</a:t>
            </a:r>
          </a:p>
        </p:txBody>
      </p:sp>
      <p:sp>
        <p:nvSpPr>
          <p:cNvPr id="6" name="TextBox 6"/>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Daniel Gallego</a:t>
            </a:r>
          </a:p>
        </p:txBody>
      </p:sp>
      <p:sp>
        <p:nvSpPr>
          <p:cNvPr id="7" name="TextBox 7"/>
          <p:cNvSpPr txBox="1"/>
          <p:nvPr/>
        </p:nvSpPr>
        <p:spPr>
          <a:xfrm>
            <a:off x="11290076"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rPr>
              <a:t>IT Expert</a:t>
            </a:r>
          </a:p>
        </p:txBody>
      </p:sp>
      <p:sp>
        <p:nvSpPr>
          <p:cNvPr id="8" name="TextBox 8"/>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rPr>
              <a:t>Marketing Head</a:t>
            </a:r>
          </a:p>
        </p:txBody>
      </p:sp>
      <p:grpSp>
        <p:nvGrpSpPr>
          <p:cNvPr id="9" name="Group 9"/>
          <p:cNvGrpSpPr/>
          <p:nvPr/>
        </p:nvGrpSpPr>
        <p:grpSpPr>
          <a:xfrm>
            <a:off x="-1766494" y="9340175"/>
            <a:ext cx="21820987" cy="946825"/>
            <a:chOff x="0" y="0"/>
            <a:chExt cx="6110362" cy="265132"/>
          </a:xfrm>
        </p:grpSpPr>
        <p:sp>
          <p:nvSpPr>
            <p:cNvPr id="10" name="Freeform 10"/>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11" name="TextBox 11"/>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766494" y="-816076"/>
            <a:ext cx="21820987" cy="1762900"/>
            <a:chOff x="0" y="0"/>
            <a:chExt cx="6110362" cy="493651"/>
          </a:xfrm>
        </p:grpSpPr>
        <p:sp>
          <p:nvSpPr>
            <p:cNvPr id="13" name="Freeform 13"/>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14" name="TextBox 14"/>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TextBox 15"/>
          <p:cNvSpPr txBox="1"/>
          <p:nvPr/>
        </p:nvSpPr>
        <p:spPr>
          <a:xfrm>
            <a:off x="2656822" y="1180349"/>
            <a:ext cx="11911937" cy="2190287"/>
          </a:xfrm>
          <a:prstGeom prst="rect">
            <a:avLst/>
          </a:prstGeom>
        </p:spPr>
        <p:txBody>
          <a:bodyPr lIns="0" tIns="0" rIns="0" bIns="0" rtlCol="0" anchor="t">
            <a:spAutoFit/>
          </a:bodyPr>
          <a:lstStyle/>
          <a:p>
            <a:pPr algn="ctr">
              <a:lnSpc>
                <a:spcPts val="8887"/>
              </a:lnSpc>
              <a:spcBef>
                <a:spcPct val="0"/>
              </a:spcBef>
            </a:pPr>
            <a:r>
              <a:rPr lang="vi-VN" sz="6348" dirty="0">
                <a:solidFill>
                  <a:srgbClr val="000000"/>
                </a:solidFill>
                <a:latin typeface="Open Sans Extra Bold"/>
              </a:rPr>
              <a:t>3.</a:t>
            </a:r>
            <a:r>
              <a:rPr lang="en-US" sz="6348" dirty="0" err="1">
                <a:solidFill>
                  <a:srgbClr val="000000"/>
                </a:solidFill>
                <a:latin typeface="Open Sans Extra Bold"/>
              </a:rPr>
              <a:t>Kết</a:t>
            </a:r>
            <a:r>
              <a:rPr lang="en-US" sz="6348" dirty="0">
                <a:solidFill>
                  <a:srgbClr val="000000"/>
                </a:solidFill>
                <a:latin typeface="Open Sans Extra Bold"/>
              </a:rPr>
              <a:t> </a:t>
            </a:r>
            <a:r>
              <a:rPr lang="en-US" sz="6348" dirty="0" err="1">
                <a:solidFill>
                  <a:srgbClr val="000000"/>
                </a:solidFill>
                <a:latin typeface="Open Sans Extra Bold"/>
              </a:rPr>
              <a:t>luận</a:t>
            </a:r>
            <a:r>
              <a:rPr lang="en-US" sz="6348" dirty="0">
                <a:solidFill>
                  <a:srgbClr val="000000"/>
                </a:solidFill>
                <a:latin typeface="Open Sans Extra Bold"/>
              </a:rPr>
              <a:t> </a:t>
            </a:r>
            <a:r>
              <a:rPr lang="en-US" sz="6348" dirty="0" err="1">
                <a:solidFill>
                  <a:srgbClr val="000000"/>
                </a:solidFill>
                <a:latin typeface="Open Sans Extra Bold"/>
              </a:rPr>
              <a:t>và</a:t>
            </a:r>
            <a:r>
              <a:rPr lang="en-US" sz="6348" dirty="0">
                <a:solidFill>
                  <a:srgbClr val="000000"/>
                </a:solidFill>
                <a:latin typeface="Open Sans Extra Bold"/>
              </a:rPr>
              <a:t> </a:t>
            </a:r>
            <a:r>
              <a:rPr lang="en-US" sz="6348" dirty="0" err="1">
                <a:solidFill>
                  <a:srgbClr val="000000"/>
                </a:solidFill>
                <a:latin typeface="Open Sans Extra Bold"/>
              </a:rPr>
              <a:t>đề</a:t>
            </a:r>
            <a:r>
              <a:rPr lang="en-US" sz="6348" dirty="0">
                <a:solidFill>
                  <a:srgbClr val="000000"/>
                </a:solidFill>
                <a:latin typeface="Open Sans Extra Bold"/>
              </a:rPr>
              <a:t> </a:t>
            </a:r>
            <a:r>
              <a:rPr lang="en-US" sz="6348" dirty="0" err="1">
                <a:solidFill>
                  <a:srgbClr val="000000"/>
                </a:solidFill>
                <a:latin typeface="Open Sans Extra Bold"/>
              </a:rPr>
              <a:t>ra</a:t>
            </a:r>
            <a:r>
              <a:rPr lang="en-US" sz="6348" dirty="0">
                <a:solidFill>
                  <a:srgbClr val="000000"/>
                </a:solidFill>
                <a:latin typeface="Open Sans Extra Bold"/>
              </a:rPr>
              <a:t> </a:t>
            </a:r>
            <a:r>
              <a:rPr lang="en-US" sz="6348" dirty="0" err="1">
                <a:solidFill>
                  <a:srgbClr val="000000"/>
                </a:solidFill>
                <a:latin typeface="Open Sans Extra Bold"/>
              </a:rPr>
              <a:t>hướng</a:t>
            </a:r>
            <a:r>
              <a:rPr lang="en-US" sz="6348" dirty="0">
                <a:solidFill>
                  <a:srgbClr val="000000"/>
                </a:solidFill>
                <a:latin typeface="Open Sans Extra Bold"/>
              </a:rPr>
              <a:t> </a:t>
            </a:r>
            <a:r>
              <a:rPr lang="en-US" sz="6348" dirty="0" err="1">
                <a:solidFill>
                  <a:srgbClr val="000000"/>
                </a:solidFill>
                <a:latin typeface="Open Sans Extra Bold"/>
              </a:rPr>
              <a:t>phát</a:t>
            </a:r>
            <a:r>
              <a:rPr lang="en-US" sz="6348" dirty="0">
                <a:solidFill>
                  <a:srgbClr val="000000"/>
                </a:solidFill>
                <a:latin typeface="Open Sans Extra Bold"/>
              </a:rPr>
              <a:t> </a:t>
            </a:r>
            <a:r>
              <a:rPr lang="en-US" sz="6348" dirty="0" err="1">
                <a:solidFill>
                  <a:srgbClr val="000000"/>
                </a:solidFill>
                <a:latin typeface="Open Sans Extra Bold"/>
              </a:rPr>
              <a:t>triển</a:t>
            </a:r>
            <a:r>
              <a:rPr lang="en-US" sz="6348" dirty="0">
                <a:solidFill>
                  <a:srgbClr val="000000"/>
                </a:solidFill>
                <a:latin typeface="Open Sans Extra Bold"/>
              </a:rPr>
              <a:t> </a:t>
            </a:r>
            <a:r>
              <a:rPr lang="en-US" sz="6348" dirty="0" err="1">
                <a:solidFill>
                  <a:srgbClr val="000000"/>
                </a:solidFill>
                <a:latin typeface="Open Sans Extra Bold"/>
              </a:rPr>
              <a:t>trong</a:t>
            </a:r>
            <a:r>
              <a:rPr lang="en-US" sz="6348" dirty="0">
                <a:solidFill>
                  <a:srgbClr val="000000"/>
                </a:solidFill>
                <a:latin typeface="Open Sans Extra Bold"/>
              </a:rPr>
              <a:t> </a:t>
            </a:r>
            <a:r>
              <a:rPr lang="en-US" sz="6348" dirty="0" err="1">
                <a:solidFill>
                  <a:srgbClr val="000000"/>
                </a:solidFill>
                <a:latin typeface="Open Sans Extra Bold"/>
              </a:rPr>
              <a:t>tương</a:t>
            </a:r>
            <a:r>
              <a:rPr lang="en-US" sz="6348" dirty="0">
                <a:solidFill>
                  <a:srgbClr val="000000"/>
                </a:solidFill>
                <a:latin typeface="Open Sans Extra Bold"/>
              </a:rPr>
              <a:t> </a:t>
            </a:r>
            <a:r>
              <a:rPr lang="en-US" sz="6348" dirty="0" err="1">
                <a:solidFill>
                  <a:srgbClr val="000000"/>
                </a:solidFill>
                <a:latin typeface="Open Sans Extra Bold"/>
              </a:rPr>
              <a:t>lai</a:t>
            </a:r>
            <a:endParaRPr lang="en-US" sz="6348" dirty="0">
              <a:solidFill>
                <a:srgbClr val="000000"/>
              </a:solidFill>
              <a:latin typeface="Open Sans Extra Bold"/>
            </a:endParaRPr>
          </a:p>
        </p:txBody>
      </p:sp>
      <p:sp>
        <p:nvSpPr>
          <p:cNvPr id="16" name="TextBox 15">
            <a:extLst>
              <a:ext uri="{FF2B5EF4-FFF2-40B4-BE49-F238E27FC236}">
                <a16:creationId xmlns:a16="http://schemas.microsoft.com/office/drawing/2014/main" id="{591B7225-C4D7-4B92-0E3E-AE8A5EF3B75D}"/>
              </a:ext>
            </a:extLst>
          </p:cNvPr>
          <p:cNvSpPr txBox="1"/>
          <p:nvPr/>
        </p:nvSpPr>
        <p:spPr>
          <a:xfrm>
            <a:off x="890191" y="4000500"/>
            <a:ext cx="16254809" cy="3693319"/>
          </a:xfrm>
          <a:prstGeom prst="rect">
            <a:avLst/>
          </a:prstGeom>
          <a:noFill/>
        </p:spPr>
        <p:txBody>
          <a:bodyPr wrap="square" rtlCol="0">
            <a:spAutoFit/>
          </a:bodyPr>
          <a:lstStyle/>
          <a:p>
            <a:pPr algn="l">
              <a:buFont typeface="+mj-lt"/>
              <a:buAutoNum type="arabicPeriod"/>
            </a:pPr>
            <a:r>
              <a:rPr lang="vi-VN" sz="2400" b="1" i="0" dirty="0">
                <a:solidFill>
                  <a:srgbClr val="0D0D0D"/>
                </a:solidFill>
                <a:effectLst/>
                <a:highlight>
                  <a:srgbClr val="FFFFFF"/>
                </a:highlight>
                <a:latin typeface="ui-sans-serif"/>
              </a:rPr>
              <a:t>Tối Ưu Quy trình Mượn/Trả sách</a:t>
            </a:r>
            <a:r>
              <a:rPr lang="vi-VN" sz="2400" b="0" i="0" dirty="0">
                <a:solidFill>
                  <a:srgbClr val="0D0D0D"/>
                </a:solidFill>
                <a:effectLst/>
                <a:highlight>
                  <a:srgbClr val="FFFFFF"/>
                </a:highlight>
                <a:latin typeface="ui-sans-serif"/>
              </a:rPr>
              <a:t>: Quy trình mượn/trả sách cần được tối ưu hóa để tiết kiệm thời gian và nâng cao trải nghiệm của người dùng. Điều này có thể bao gồm sử dụng công nghệ để tự động hóa các quy trình và giảm bớt thủ tục phức tạp.</a:t>
            </a:r>
          </a:p>
          <a:p>
            <a:pPr algn="l">
              <a:buFont typeface="+mj-lt"/>
              <a:buAutoNum type="arabicPeriod"/>
            </a:pPr>
            <a:r>
              <a:rPr lang="vi-VN" sz="2400" b="1" i="0" dirty="0">
                <a:solidFill>
                  <a:srgbClr val="0D0D0D"/>
                </a:solidFill>
                <a:effectLst/>
                <a:highlight>
                  <a:srgbClr val="FFFFFF"/>
                </a:highlight>
                <a:latin typeface="ui-sans-serif"/>
              </a:rPr>
              <a:t>Dịch vụ Hỗ trợ Thông minh</a:t>
            </a:r>
            <a:r>
              <a:rPr lang="vi-VN" sz="2400" b="0" i="0" dirty="0">
                <a:solidFill>
                  <a:srgbClr val="0D0D0D"/>
                </a:solidFill>
                <a:effectLst/>
                <a:highlight>
                  <a:srgbClr val="FFFFFF"/>
                </a:highlight>
                <a:latin typeface="ui-sans-serif"/>
              </a:rPr>
              <a:t>: Cung cấp các dịch vụ hỗ trợ thông minh như hệ thống tìm kiếm sách, gợi ý đề xuất sách dựa trên sở thích cá nhân, và cung cấp thông tin chi tiết về sách và tác giả để người dùng có thể dễ dàng chọn lựa.</a:t>
            </a:r>
          </a:p>
          <a:p>
            <a:pPr algn="l">
              <a:buFont typeface="+mj-lt"/>
              <a:buAutoNum type="arabicPeriod"/>
            </a:pPr>
            <a:r>
              <a:rPr lang="vi-VN" sz="2400" b="1" i="0" dirty="0">
                <a:solidFill>
                  <a:srgbClr val="0D0D0D"/>
                </a:solidFill>
                <a:effectLst/>
                <a:highlight>
                  <a:srgbClr val="FFFFFF"/>
                </a:highlight>
                <a:latin typeface="ui-sans-serif"/>
              </a:rPr>
              <a:t>Quản lý Tổ chức và Người dùng</a:t>
            </a:r>
            <a:r>
              <a:rPr lang="vi-VN" sz="2400" b="0" i="0" dirty="0">
                <a:solidFill>
                  <a:srgbClr val="0D0D0D"/>
                </a:solidFill>
                <a:effectLst/>
                <a:highlight>
                  <a:srgbClr val="FFFFFF"/>
                </a:highlight>
                <a:latin typeface="ui-sans-serif"/>
              </a:rPr>
              <a:t>: Hệ thống cần tổ chức sách một cách logic và hiệu quả để dễ dàng truy cập. Đồng thời, quản lý thông tin và hoạt động của người dùng là quan trọng để cung cấp dịch vụ cá nhân hóa và đáp ứng nhu cầu đa dạng của họ.</a:t>
            </a:r>
          </a:p>
          <a:p>
            <a:pPr algn="l">
              <a:buFont typeface="+mj-lt"/>
              <a:buAutoNum type="arabicPeriod"/>
            </a:pPr>
            <a:r>
              <a:rPr lang="vi-VN" sz="2400" b="1" i="0" dirty="0">
                <a:solidFill>
                  <a:srgbClr val="0D0D0D"/>
                </a:solidFill>
                <a:effectLst/>
                <a:highlight>
                  <a:srgbClr val="FFFFFF"/>
                </a:highlight>
                <a:latin typeface="ui-sans-serif"/>
              </a:rPr>
              <a:t>Tạo Môi trường Thân thiện và Tiện lợi</a:t>
            </a:r>
            <a:r>
              <a:rPr lang="vi-VN" sz="2400" b="0" i="0" dirty="0">
                <a:solidFill>
                  <a:srgbClr val="0D0D0D"/>
                </a:solidFill>
                <a:effectLst/>
                <a:highlight>
                  <a:srgbClr val="FFFFFF"/>
                </a:highlight>
                <a:latin typeface="ui-sans-serif"/>
              </a:rPr>
              <a:t>: Mục tiêu cuối cùng là tạo ra một môi trường thân thiện và tiện lợi cho độc giả. Điều này có thể bao gồm cải thiện không gian vật lý của thư viện, cung cấp các dịch vụ trực tuyến, và tạo ra các chương trình và sự kiện phong phú để thu hút người dùng.</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rPr>
              <a:t>THANK YOU!</a:t>
            </a:r>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Mục Lục</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giới thiệu về đề tài</a:t>
            </a:r>
          </a:p>
        </p:txBody>
      </p:sp>
      <p:sp>
        <p:nvSpPr>
          <p:cNvPr id="12" name="TextBox 12"/>
          <p:cNvSpPr txBox="1"/>
          <p:nvPr/>
        </p:nvSpPr>
        <p:spPr>
          <a:xfrm>
            <a:off x="8483149" y="3397227"/>
            <a:ext cx="660851" cy="487185"/>
          </a:xfrm>
          <a:prstGeom prst="rect">
            <a:avLst/>
          </a:prstGeom>
        </p:spPr>
        <p:txBody>
          <a:bodyPr wrap="square" lIns="0" tIns="0" rIns="0" bIns="0" rtlCol="0" anchor="t">
            <a:spAutoFit/>
          </a:bodyPr>
          <a:lstStyle/>
          <a:p>
            <a:pPr algn="r">
              <a:lnSpc>
                <a:spcPts val="3995"/>
              </a:lnSpc>
              <a:spcBef>
                <a:spcPct val="0"/>
              </a:spcBef>
            </a:pPr>
            <a:r>
              <a:rPr lang="en-US" sz="2853" spc="-57" dirty="0">
                <a:solidFill>
                  <a:srgbClr val="051D40"/>
                </a:solidFill>
                <a:latin typeface="Poppins"/>
              </a:rPr>
              <a:t>01</a:t>
            </a:r>
          </a:p>
        </p:txBody>
      </p:sp>
      <p:sp>
        <p:nvSpPr>
          <p:cNvPr id="13" name="Freeform 13"/>
          <p:cNvSpPr/>
          <p:nvPr/>
        </p:nvSpPr>
        <p:spPr>
          <a:xfrm rot="5400000">
            <a:off x="2904242" y="435342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1022891"/>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rPr>
              <a:t>phân</a:t>
            </a:r>
            <a:r>
              <a:rPr lang="en-US" sz="2853" spc="-57" dirty="0">
                <a:solidFill>
                  <a:srgbClr val="051D40"/>
                </a:solidFill>
                <a:latin typeface="Poppins"/>
              </a:rPr>
              <a:t> </a:t>
            </a:r>
            <a:r>
              <a:rPr lang="en-US" sz="2853" spc="-57" dirty="0" err="1">
                <a:solidFill>
                  <a:srgbClr val="051D40"/>
                </a:solidFill>
                <a:latin typeface="Poppins"/>
              </a:rPr>
              <a:t>tích</a:t>
            </a:r>
            <a:r>
              <a:rPr lang="en-US" sz="2853" spc="-57" dirty="0">
                <a:solidFill>
                  <a:srgbClr val="051D40"/>
                </a:solidFill>
                <a:latin typeface="Poppins"/>
              </a:rPr>
              <a:t> </a:t>
            </a:r>
            <a:r>
              <a:rPr lang="en-US" sz="2853" spc="-57" dirty="0" err="1">
                <a:solidFill>
                  <a:srgbClr val="051D40"/>
                </a:solidFill>
                <a:latin typeface="Poppins"/>
              </a:rPr>
              <a:t>và</a:t>
            </a:r>
            <a:r>
              <a:rPr lang="en-US" sz="2853" spc="-57" dirty="0">
                <a:solidFill>
                  <a:srgbClr val="051D40"/>
                </a:solidFill>
                <a:latin typeface="Poppins"/>
              </a:rPr>
              <a:t> </a:t>
            </a:r>
            <a:r>
              <a:rPr lang="en-US" sz="2853" spc="-57" dirty="0" err="1">
                <a:solidFill>
                  <a:srgbClr val="051D40"/>
                </a:solidFill>
                <a:latin typeface="Poppins"/>
              </a:rPr>
              <a:t>thiết</a:t>
            </a:r>
            <a:r>
              <a:rPr lang="en-US" sz="2853" spc="-57" dirty="0">
                <a:solidFill>
                  <a:srgbClr val="051D40"/>
                </a:solidFill>
                <a:latin typeface="Poppins"/>
              </a:rPr>
              <a:t> </a:t>
            </a:r>
            <a:r>
              <a:rPr lang="en-US" sz="2853" spc="-57" dirty="0" err="1">
                <a:solidFill>
                  <a:srgbClr val="051D40"/>
                </a:solidFill>
                <a:latin typeface="Poppins"/>
              </a:rPr>
              <a:t>kế</a:t>
            </a:r>
            <a:r>
              <a:rPr lang="en-US" sz="2853" spc="-57" dirty="0">
                <a:solidFill>
                  <a:srgbClr val="051D40"/>
                </a:solidFill>
                <a:latin typeface="Poppins"/>
              </a:rPr>
              <a:t> </a:t>
            </a:r>
            <a:r>
              <a:rPr lang="en-US" sz="2853" spc="-57" dirty="0" err="1">
                <a:solidFill>
                  <a:srgbClr val="051D40"/>
                </a:solidFill>
                <a:latin typeface="Poppins"/>
              </a:rPr>
              <a:t>chương</a:t>
            </a:r>
            <a:r>
              <a:rPr lang="en-US" sz="2853" spc="-57" dirty="0">
                <a:solidFill>
                  <a:srgbClr val="051D40"/>
                </a:solidFill>
                <a:latin typeface="Poppins"/>
              </a:rPr>
              <a:t> </a:t>
            </a:r>
            <a:r>
              <a:rPr lang="en-US" sz="2853" spc="-57" dirty="0" err="1">
                <a:solidFill>
                  <a:srgbClr val="051D40"/>
                </a:solidFill>
                <a:latin typeface="Poppins"/>
              </a:rPr>
              <a:t>trình</a:t>
            </a:r>
            <a:endParaRPr lang="en-US" sz="2853" spc="-57" dirty="0">
              <a:solidFill>
                <a:srgbClr val="051D40"/>
              </a:solidFill>
              <a:latin typeface="Poppins"/>
            </a:endParaRPr>
          </a:p>
        </p:txBody>
      </p:sp>
      <p:sp>
        <p:nvSpPr>
          <p:cNvPr id="15" name="TextBox 15"/>
          <p:cNvSpPr txBox="1"/>
          <p:nvPr/>
        </p:nvSpPr>
        <p:spPr>
          <a:xfrm>
            <a:off x="8396579" y="4151707"/>
            <a:ext cx="813251" cy="487185"/>
          </a:xfrm>
          <a:prstGeom prst="rect">
            <a:avLst/>
          </a:prstGeom>
        </p:spPr>
        <p:txBody>
          <a:bodyPr wrap="square" lIns="0" tIns="0" rIns="0" bIns="0" rtlCol="0" anchor="t">
            <a:spAutoFit/>
          </a:bodyPr>
          <a:lstStyle/>
          <a:p>
            <a:pPr algn="r">
              <a:lnSpc>
                <a:spcPts val="3995"/>
              </a:lnSpc>
              <a:spcBef>
                <a:spcPct val="0"/>
              </a:spcBef>
            </a:pPr>
            <a:r>
              <a:rPr lang="en-US" sz="2853" spc="-57" dirty="0">
                <a:solidFill>
                  <a:srgbClr val="051D40"/>
                </a:solidFill>
                <a:latin typeface="Poppins"/>
              </a:rPr>
              <a:t>02</a:t>
            </a:r>
          </a:p>
        </p:txBody>
      </p:sp>
      <p:sp>
        <p:nvSpPr>
          <p:cNvPr id="16" name="TextBox 16"/>
          <p:cNvSpPr txBox="1"/>
          <p:nvPr/>
        </p:nvSpPr>
        <p:spPr>
          <a:xfrm>
            <a:off x="8483149" y="5393890"/>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03</a:t>
            </a:r>
          </a:p>
        </p:txBody>
      </p:sp>
      <p:sp>
        <p:nvSpPr>
          <p:cNvPr id="17" name="Freeform 17"/>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648994" y="5319906"/>
            <a:ext cx="4579735" cy="995850"/>
          </a:xfrm>
          <a:prstGeom prst="rect">
            <a:avLst/>
          </a:prstGeom>
        </p:spPr>
        <p:txBody>
          <a:bodyPr wrap="square" lIns="0" tIns="0" rIns="0" bIns="0" rtlCol="0" anchor="t">
            <a:spAutoFit/>
          </a:bodyPr>
          <a:lstStyle/>
          <a:p>
            <a:pPr algn="l">
              <a:lnSpc>
                <a:spcPts val="3995"/>
              </a:lnSpc>
              <a:spcBef>
                <a:spcPct val="0"/>
              </a:spcBef>
            </a:pPr>
            <a:r>
              <a:rPr lang="en-US" sz="2853" spc="-57" dirty="0" err="1">
                <a:solidFill>
                  <a:srgbClr val="051D40"/>
                </a:solidFill>
                <a:latin typeface="Poppins"/>
              </a:rPr>
              <a:t>kết</a:t>
            </a:r>
            <a:r>
              <a:rPr lang="en-US" sz="2853" spc="-57" dirty="0">
                <a:solidFill>
                  <a:srgbClr val="051D40"/>
                </a:solidFill>
                <a:latin typeface="Poppins"/>
              </a:rPr>
              <a:t> </a:t>
            </a:r>
            <a:r>
              <a:rPr lang="en-US" sz="2853" spc="-57" dirty="0" err="1">
                <a:solidFill>
                  <a:srgbClr val="051D40"/>
                </a:solidFill>
                <a:latin typeface="Poppins"/>
              </a:rPr>
              <a:t>luận</a:t>
            </a:r>
            <a:r>
              <a:rPr lang="en-US" sz="2853" spc="-57" dirty="0">
                <a:solidFill>
                  <a:srgbClr val="051D40"/>
                </a:solidFill>
                <a:latin typeface="Poppins"/>
              </a:rPr>
              <a:t> </a:t>
            </a:r>
            <a:r>
              <a:rPr lang="en-US" sz="2853" spc="-57" dirty="0" err="1">
                <a:solidFill>
                  <a:srgbClr val="051D40"/>
                </a:solidFill>
                <a:latin typeface="Poppins"/>
              </a:rPr>
              <a:t>đề</a:t>
            </a:r>
            <a:r>
              <a:rPr lang="en-US" sz="2853" spc="-57" dirty="0">
                <a:solidFill>
                  <a:srgbClr val="051D40"/>
                </a:solidFill>
                <a:latin typeface="Poppins"/>
              </a:rPr>
              <a:t> </a:t>
            </a:r>
            <a:r>
              <a:rPr lang="en-US" sz="2853" spc="-57" dirty="0" err="1">
                <a:solidFill>
                  <a:srgbClr val="051D40"/>
                </a:solidFill>
                <a:latin typeface="Poppins"/>
              </a:rPr>
              <a:t>xuất</a:t>
            </a:r>
            <a:r>
              <a:rPr lang="en-US" sz="2853" spc="-57" dirty="0">
                <a:solidFill>
                  <a:srgbClr val="051D40"/>
                </a:solidFill>
                <a:latin typeface="Poppins"/>
              </a:rPr>
              <a:t> </a:t>
            </a:r>
            <a:r>
              <a:rPr lang="en-US" sz="2853" spc="-57" dirty="0" err="1">
                <a:solidFill>
                  <a:srgbClr val="051D40"/>
                </a:solidFill>
                <a:latin typeface="Poppins"/>
              </a:rPr>
              <a:t>hướng</a:t>
            </a:r>
            <a:r>
              <a:rPr lang="en-US" sz="2853" spc="-57" dirty="0">
                <a:solidFill>
                  <a:srgbClr val="051D40"/>
                </a:solidFill>
                <a:latin typeface="Poppins"/>
              </a:rPr>
              <a:t> </a:t>
            </a:r>
            <a:r>
              <a:rPr lang="en-US" sz="2853" spc="-57" dirty="0" err="1">
                <a:solidFill>
                  <a:srgbClr val="051D40"/>
                </a:solidFill>
                <a:latin typeface="Poppins"/>
              </a:rPr>
              <a:t>phát</a:t>
            </a:r>
            <a:r>
              <a:rPr lang="en-US" sz="2853" spc="-57" dirty="0">
                <a:solidFill>
                  <a:srgbClr val="051D40"/>
                </a:solidFill>
                <a:latin typeface="Poppins"/>
              </a:rPr>
              <a:t> </a:t>
            </a:r>
            <a:r>
              <a:rPr lang="en-US" sz="2853" spc="-57" dirty="0" err="1">
                <a:solidFill>
                  <a:srgbClr val="051D40"/>
                </a:solidFill>
                <a:latin typeface="Poppins"/>
              </a:rPr>
              <a:t>triển</a:t>
            </a:r>
            <a:r>
              <a:rPr lang="en-US" sz="2853" spc="-57" dirty="0">
                <a:solidFill>
                  <a:srgbClr val="051D40"/>
                </a:solidFill>
                <a:latin typeface="Poppins"/>
              </a:rPr>
              <a:t> </a:t>
            </a:r>
            <a:r>
              <a:rPr lang="vi-VN" sz="2853" spc="-57" dirty="0">
                <a:solidFill>
                  <a:srgbClr val="051D40"/>
                </a:solidFill>
                <a:latin typeface="Poppins"/>
              </a:rPr>
              <a:t>trong tương lai</a:t>
            </a:r>
          </a:p>
        </p:txBody>
      </p:sp>
      <p:sp>
        <p:nvSpPr>
          <p:cNvPr id="19" name="Freeform 19"/>
          <p:cNvSpPr/>
          <p:nvPr/>
        </p:nvSpPr>
        <p:spPr>
          <a:xfrm rot="5400000">
            <a:off x="2912435" y="653456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48994" y="6521556"/>
            <a:ext cx="4579735" cy="518066"/>
          </a:xfrm>
          <a:prstGeom prst="rect">
            <a:avLst/>
          </a:prstGeom>
        </p:spPr>
        <p:txBody>
          <a:bodyPr lIns="0" tIns="0" rIns="0" bIns="0" rtlCol="0" anchor="t">
            <a:spAutoFit/>
          </a:bodyPr>
          <a:lstStyle/>
          <a:p>
            <a:pPr algn="l">
              <a:lnSpc>
                <a:spcPts val="3995"/>
              </a:lnSpc>
              <a:spcBef>
                <a:spcPct val="0"/>
              </a:spcBef>
            </a:pPr>
            <a:r>
              <a:rPr lang="en-US" sz="2853" spc="-57" dirty="0" err="1">
                <a:solidFill>
                  <a:srgbClr val="051D40"/>
                </a:solidFill>
                <a:latin typeface="Poppins"/>
              </a:rPr>
              <a:t>phụ</a:t>
            </a:r>
            <a:r>
              <a:rPr lang="en-US" sz="2853" spc="-57" dirty="0">
                <a:solidFill>
                  <a:srgbClr val="051D40"/>
                </a:solidFill>
                <a:latin typeface="Poppins"/>
              </a:rPr>
              <a:t> </a:t>
            </a:r>
            <a:r>
              <a:rPr lang="en-US" sz="2853" spc="-57" dirty="0" err="1">
                <a:solidFill>
                  <a:srgbClr val="051D40"/>
                </a:solidFill>
                <a:latin typeface="Poppins"/>
              </a:rPr>
              <a:t>lục</a:t>
            </a:r>
            <a:endParaRPr lang="en-US" sz="2853" spc="-57" dirty="0">
              <a:solidFill>
                <a:srgbClr val="051D40"/>
              </a:solidFill>
              <a:latin typeface="Poppins"/>
            </a:endParaRPr>
          </a:p>
        </p:txBody>
      </p:sp>
      <p:sp>
        <p:nvSpPr>
          <p:cNvPr id="21" name="TextBox 21"/>
          <p:cNvSpPr txBox="1"/>
          <p:nvPr/>
        </p:nvSpPr>
        <p:spPr>
          <a:xfrm>
            <a:off x="8483149" y="6563519"/>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0" y="0"/>
            <a:ext cx="7358376" cy="5105887"/>
            <a:chOff x="0" y="0"/>
            <a:chExt cx="1938008" cy="1344760"/>
          </a:xfrm>
        </p:grpSpPr>
        <p:sp>
          <p:nvSpPr>
            <p:cNvPr id="6" name="Freeform 6"/>
            <p:cNvSpPr/>
            <p:nvPr/>
          </p:nvSpPr>
          <p:spPr>
            <a:xfrm>
              <a:off x="0" y="0"/>
              <a:ext cx="1938008" cy="1344760"/>
            </a:xfrm>
            <a:custGeom>
              <a:avLst/>
              <a:gdLst/>
              <a:ahLst/>
              <a:cxnLst/>
              <a:rect l="l" t="t" r="r" b="b"/>
              <a:pathLst>
                <a:path w="1938008" h="1344760">
                  <a:moveTo>
                    <a:pt x="0" y="0"/>
                  </a:moveTo>
                  <a:lnTo>
                    <a:pt x="1938008" y="0"/>
                  </a:lnTo>
                  <a:lnTo>
                    <a:pt x="1938008" y="1344760"/>
                  </a:lnTo>
                  <a:lnTo>
                    <a:pt x="0" y="1344760"/>
                  </a:lnTo>
                  <a:close/>
                </a:path>
              </a:pathLst>
            </a:custGeom>
            <a:solidFill>
              <a:srgbClr val="145DA0"/>
            </a:solidFill>
            <a:ln cap="sq">
              <a:noFill/>
              <a:prstDash val="solid"/>
              <a:miter/>
            </a:ln>
          </p:spPr>
        </p:sp>
        <p:sp>
          <p:nvSpPr>
            <p:cNvPr id="7" name="TextBox 7"/>
            <p:cNvSpPr txBox="1"/>
            <p:nvPr/>
          </p:nvSpPr>
          <p:spPr>
            <a:xfrm>
              <a:off x="0" y="-38100"/>
              <a:ext cx="1938008"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7358376" y="0"/>
            <a:ext cx="10929624" cy="5105887"/>
          </a:xfrm>
          <a:custGeom>
            <a:avLst/>
            <a:gdLst/>
            <a:ahLst/>
            <a:cxnLst/>
            <a:rect l="l" t="t" r="r" b="b"/>
            <a:pathLst>
              <a:path w="10929624" h="5105887">
                <a:moveTo>
                  <a:pt x="0" y="0"/>
                </a:moveTo>
                <a:lnTo>
                  <a:pt x="10929624" y="0"/>
                </a:lnTo>
                <a:lnTo>
                  <a:pt x="10929624" y="5105887"/>
                </a:lnTo>
                <a:lnTo>
                  <a:pt x="0" y="5105887"/>
                </a:lnTo>
                <a:lnTo>
                  <a:pt x="0" y="0"/>
                </a:lnTo>
                <a:close/>
              </a:path>
            </a:pathLst>
          </a:custGeom>
          <a:blipFill>
            <a:blip r:embed="rId2"/>
            <a:stretch>
              <a:fillRect l="-1342" t="-2261" b="-6205"/>
            </a:stretch>
          </a:blipFill>
        </p:spPr>
      </p:sp>
      <p:sp>
        <p:nvSpPr>
          <p:cNvPr id="9" name="TextBox 9"/>
          <p:cNvSpPr txBox="1"/>
          <p:nvPr/>
        </p:nvSpPr>
        <p:spPr>
          <a:xfrm>
            <a:off x="558980" y="231640"/>
            <a:ext cx="5748323" cy="992039"/>
          </a:xfrm>
          <a:prstGeom prst="rect">
            <a:avLst/>
          </a:prstGeom>
        </p:spPr>
        <p:txBody>
          <a:bodyPr lIns="0" tIns="0" rIns="0" bIns="0" rtlCol="0" anchor="t">
            <a:spAutoFit/>
          </a:bodyPr>
          <a:lstStyle/>
          <a:p>
            <a:pPr marL="0" lvl="0" indent="0" algn="ctr">
              <a:lnSpc>
                <a:spcPts val="8195"/>
              </a:lnSpc>
              <a:spcBef>
                <a:spcPct val="0"/>
              </a:spcBef>
            </a:pPr>
            <a:r>
              <a:rPr lang="vi-VN" sz="5854" dirty="0">
                <a:solidFill>
                  <a:srgbClr val="FDFDFD"/>
                </a:solidFill>
                <a:latin typeface="Open Sans Extra Bold"/>
              </a:rPr>
              <a:t>1.Giới thiệu</a:t>
            </a:r>
            <a:endParaRPr lang="en-US" sz="5854" dirty="0">
              <a:solidFill>
                <a:srgbClr val="FDFDFD"/>
              </a:solidFill>
              <a:latin typeface="Open Sans Extra Bold"/>
            </a:endParaRPr>
          </a:p>
        </p:txBody>
      </p:sp>
      <p:sp>
        <p:nvSpPr>
          <p:cNvPr id="10" name="TextBox 10"/>
          <p:cNvSpPr txBox="1"/>
          <p:nvPr/>
        </p:nvSpPr>
        <p:spPr>
          <a:xfrm>
            <a:off x="-1679760" y="1448922"/>
            <a:ext cx="10225802" cy="4131324"/>
          </a:xfrm>
          <a:prstGeom prst="rect">
            <a:avLst/>
          </a:prstGeom>
        </p:spPr>
        <p:txBody>
          <a:bodyPr lIns="0" tIns="0" rIns="0" bIns="0" rtlCol="0" anchor="t">
            <a:spAutoFit/>
          </a:bodyPr>
          <a:lstStyle/>
          <a:p>
            <a:pPr marL="205104" lvl="1" algn="ctr">
              <a:lnSpc>
                <a:spcPts val="2659"/>
              </a:lnSpc>
              <a:spcBef>
                <a:spcPct val="0"/>
              </a:spcBef>
            </a:pPr>
            <a:r>
              <a:rPr lang="vi-VN" sz="1899" dirty="0">
                <a:solidFill>
                  <a:srgbClr val="FDFDFD"/>
                </a:solidFill>
                <a:latin typeface="Open Sans Extra Bold"/>
              </a:rPr>
              <a:t>   1</a:t>
            </a:r>
            <a:r>
              <a:rPr lang="en-US" sz="1899" dirty="0">
                <a:solidFill>
                  <a:srgbClr val="FDFDFD"/>
                </a:solidFill>
                <a:latin typeface="Open Sans Extra Bold"/>
              </a:rPr>
              <a:t>. </a:t>
            </a:r>
            <a:r>
              <a:rPr lang="en-US" sz="1899" dirty="0" err="1">
                <a:solidFill>
                  <a:srgbClr val="FDFDFD"/>
                </a:solidFill>
                <a:latin typeface="Open Sans Extra Bold"/>
              </a:rPr>
              <a:t>quản</a:t>
            </a:r>
            <a:r>
              <a:rPr lang="en-US" sz="1899" dirty="0">
                <a:solidFill>
                  <a:srgbClr val="FDFDFD"/>
                </a:solidFill>
                <a:latin typeface="Open Sans Extra Bold"/>
              </a:rPr>
              <a:t> </a:t>
            </a:r>
            <a:r>
              <a:rPr lang="en-US" sz="1899" dirty="0" err="1">
                <a:solidFill>
                  <a:srgbClr val="FDFDFD"/>
                </a:solidFill>
                <a:latin typeface="Open Sans Extra Bold"/>
              </a:rPr>
              <a:t>lý</a:t>
            </a:r>
            <a:r>
              <a:rPr lang="en-US" sz="1899" dirty="0">
                <a:solidFill>
                  <a:srgbClr val="FDFDFD"/>
                </a:solidFill>
                <a:latin typeface="Open Sans Extra Bold"/>
              </a:rPr>
              <a:t> </a:t>
            </a:r>
            <a:r>
              <a:rPr lang="en-US" sz="1899" dirty="0" err="1">
                <a:solidFill>
                  <a:srgbClr val="FDFDFD"/>
                </a:solidFill>
                <a:latin typeface="Open Sans Extra Bold"/>
              </a:rPr>
              <a:t>thông</a:t>
            </a:r>
            <a:r>
              <a:rPr lang="en-US" sz="1899" dirty="0">
                <a:solidFill>
                  <a:srgbClr val="FDFDFD"/>
                </a:solidFill>
                <a:latin typeface="Open Sans Extra Bold"/>
              </a:rPr>
              <a:t> tin </a:t>
            </a:r>
            <a:r>
              <a:rPr lang="en-US" sz="1899" dirty="0" err="1">
                <a:solidFill>
                  <a:srgbClr val="FDFDFD"/>
                </a:solidFill>
                <a:latin typeface="Open Sans Extra Bold"/>
              </a:rPr>
              <a:t>về</a:t>
            </a:r>
            <a:r>
              <a:rPr lang="en-US" sz="1899" dirty="0">
                <a:solidFill>
                  <a:srgbClr val="FDFDFD"/>
                </a:solidFill>
                <a:latin typeface="Open Sans Extra Bold"/>
              </a:rPr>
              <a:t> </a:t>
            </a:r>
            <a:r>
              <a:rPr lang="en-US" sz="1899" dirty="0" err="1">
                <a:solidFill>
                  <a:srgbClr val="FDFDFD"/>
                </a:solidFill>
                <a:latin typeface="Open Sans Extra Bold"/>
              </a:rPr>
              <a:t>sách</a:t>
            </a:r>
            <a:r>
              <a:rPr lang="en-US" sz="1899" dirty="0">
                <a:solidFill>
                  <a:srgbClr val="FDFDFD"/>
                </a:solidFill>
                <a:latin typeface="Open Sans Extra Bold"/>
              </a:rPr>
              <a:t> </a:t>
            </a:r>
            <a:r>
              <a:rPr lang="en-US" sz="1899" dirty="0" err="1">
                <a:solidFill>
                  <a:srgbClr val="FDFDFD"/>
                </a:solidFill>
                <a:latin typeface="Open Sans Extra Bold"/>
              </a:rPr>
              <a:t>và</a:t>
            </a:r>
            <a:r>
              <a:rPr lang="en-US" sz="1899" dirty="0">
                <a:solidFill>
                  <a:srgbClr val="FDFDFD"/>
                </a:solidFill>
                <a:latin typeface="Open Sans Extra Bold"/>
              </a:rPr>
              <a:t> </a:t>
            </a:r>
            <a:r>
              <a:rPr lang="en-US" sz="1899" dirty="0" err="1">
                <a:solidFill>
                  <a:srgbClr val="FDFDFD"/>
                </a:solidFill>
                <a:latin typeface="Open Sans Extra Bold"/>
              </a:rPr>
              <a:t>độc</a:t>
            </a:r>
            <a:r>
              <a:rPr lang="en-US" sz="1899" dirty="0">
                <a:solidFill>
                  <a:srgbClr val="FDFDFD"/>
                </a:solidFill>
                <a:latin typeface="Open Sans Extra Bold"/>
              </a:rPr>
              <a:t> </a:t>
            </a:r>
            <a:r>
              <a:rPr lang="en-US" sz="1899" dirty="0" err="1">
                <a:solidFill>
                  <a:srgbClr val="FDFDFD"/>
                </a:solidFill>
                <a:latin typeface="Open Sans Extra Bold"/>
              </a:rPr>
              <a:t>giả</a:t>
            </a:r>
            <a:r>
              <a:rPr lang="en-US" sz="1899" dirty="0">
                <a:solidFill>
                  <a:srgbClr val="FDFDFD"/>
                </a:solidFill>
                <a:latin typeface="Open Sans Extra Bold"/>
              </a:rPr>
              <a:t>.</a:t>
            </a: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r>
              <a:rPr lang="en-US" sz="1899" dirty="0">
                <a:solidFill>
                  <a:srgbClr val="FDFDFD"/>
                </a:solidFill>
                <a:latin typeface="Open Sans Extra Bold"/>
              </a:rPr>
              <a:t>2. </a:t>
            </a:r>
            <a:r>
              <a:rPr lang="en-US" sz="1899" dirty="0" err="1">
                <a:solidFill>
                  <a:srgbClr val="FDFDFD"/>
                </a:solidFill>
                <a:latin typeface="Open Sans Extra Bold"/>
              </a:rPr>
              <a:t>quản</a:t>
            </a:r>
            <a:r>
              <a:rPr lang="en-US" sz="1899" dirty="0">
                <a:solidFill>
                  <a:srgbClr val="FDFDFD"/>
                </a:solidFill>
                <a:latin typeface="Open Sans Extra Bold"/>
              </a:rPr>
              <a:t> </a:t>
            </a:r>
            <a:r>
              <a:rPr lang="en-US" sz="1899" dirty="0" err="1">
                <a:solidFill>
                  <a:srgbClr val="FDFDFD"/>
                </a:solidFill>
                <a:latin typeface="Open Sans Extra Bold"/>
              </a:rPr>
              <a:t>lý</a:t>
            </a:r>
            <a:r>
              <a:rPr lang="en-US" sz="1899" dirty="0">
                <a:solidFill>
                  <a:srgbClr val="FDFDFD"/>
                </a:solidFill>
                <a:latin typeface="Open Sans Extra Bold"/>
              </a:rPr>
              <a:t> </a:t>
            </a:r>
            <a:r>
              <a:rPr lang="en-US" sz="1899" dirty="0" err="1">
                <a:solidFill>
                  <a:srgbClr val="FDFDFD"/>
                </a:solidFill>
                <a:latin typeface="Open Sans Extra Bold"/>
              </a:rPr>
              <a:t>thông</a:t>
            </a:r>
            <a:r>
              <a:rPr lang="en-US" sz="1899" dirty="0">
                <a:solidFill>
                  <a:srgbClr val="FDFDFD"/>
                </a:solidFill>
                <a:latin typeface="Open Sans Extra Bold"/>
              </a:rPr>
              <a:t> tin </a:t>
            </a:r>
            <a:r>
              <a:rPr lang="en-US" sz="1899" dirty="0" err="1">
                <a:solidFill>
                  <a:srgbClr val="FDFDFD"/>
                </a:solidFill>
                <a:latin typeface="Open Sans Extra Bold"/>
              </a:rPr>
              <a:t>về</a:t>
            </a:r>
            <a:r>
              <a:rPr lang="en-US" sz="1899" dirty="0">
                <a:solidFill>
                  <a:srgbClr val="FDFDFD"/>
                </a:solidFill>
                <a:latin typeface="Open Sans Extra Bold"/>
              </a:rPr>
              <a:t> </a:t>
            </a:r>
            <a:r>
              <a:rPr lang="en-US" sz="1899" dirty="0" err="1">
                <a:solidFill>
                  <a:srgbClr val="FDFDFD"/>
                </a:solidFill>
                <a:latin typeface="Open Sans Extra Bold"/>
              </a:rPr>
              <a:t>khách</a:t>
            </a:r>
            <a:r>
              <a:rPr lang="en-US" sz="1899" dirty="0">
                <a:solidFill>
                  <a:srgbClr val="FDFDFD"/>
                </a:solidFill>
                <a:latin typeface="Open Sans Extra Bold"/>
              </a:rPr>
              <a:t> </a:t>
            </a:r>
            <a:r>
              <a:rPr lang="en-US" sz="1899" dirty="0" err="1">
                <a:solidFill>
                  <a:srgbClr val="FDFDFD"/>
                </a:solidFill>
                <a:latin typeface="Open Sans Extra Bold"/>
              </a:rPr>
              <a:t>hàng</a:t>
            </a:r>
            <a:r>
              <a:rPr lang="en-US" sz="1899" dirty="0">
                <a:solidFill>
                  <a:srgbClr val="FDFDFD"/>
                </a:solidFill>
                <a:latin typeface="Open Sans Extra Bold"/>
              </a:rPr>
              <a:t>.</a:t>
            </a:r>
          </a:p>
          <a:p>
            <a:pPr algn="ctr">
              <a:lnSpc>
                <a:spcPts val="2659"/>
              </a:lnSpc>
              <a:spcBef>
                <a:spcPct val="0"/>
              </a:spcBef>
            </a:pPr>
            <a:r>
              <a:rPr lang="en-US" sz="1899" dirty="0">
                <a:solidFill>
                  <a:srgbClr val="FDFDFD"/>
                </a:solidFill>
                <a:latin typeface="Open Sans Extra Bold"/>
              </a:rPr>
              <a:t>                 </a:t>
            </a:r>
          </a:p>
          <a:p>
            <a:pPr algn="ctr">
              <a:lnSpc>
                <a:spcPts val="2659"/>
              </a:lnSpc>
              <a:spcBef>
                <a:spcPct val="0"/>
              </a:spcBef>
            </a:pPr>
            <a:r>
              <a:rPr lang="en-US" sz="1899" dirty="0">
                <a:solidFill>
                  <a:srgbClr val="FDFDFD"/>
                </a:solidFill>
                <a:latin typeface="Open Sans Extra Bold"/>
              </a:rPr>
              <a:t>                </a:t>
            </a:r>
            <a:r>
              <a:rPr lang="vi-VN" sz="1899" dirty="0">
                <a:solidFill>
                  <a:srgbClr val="FDFDFD"/>
                </a:solidFill>
                <a:latin typeface="Open Sans Extra Bold"/>
              </a:rPr>
              <a:t> </a:t>
            </a:r>
            <a:r>
              <a:rPr lang="en-US" sz="1899" dirty="0">
                <a:solidFill>
                  <a:srgbClr val="FDFDFD"/>
                </a:solidFill>
                <a:latin typeface="Open Sans Extra Bold"/>
              </a:rPr>
              <a:t> 3. </a:t>
            </a:r>
            <a:r>
              <a:rPr lang="en-US" sz="1899" dirty="0" err="1">
                <a:solidFill>
                  <a:srgbClr val="FDFDFD"/>
                </a:solidFill>
                <a:latin typeface="Open Sans Extra Bold"/>
              </a:rPr>
              <a:t>quản</a:t>
            </a:r>
            <a:r>
              <a:rPr lang="en-US" sz="1899" dirty="0">
                <a:solidFill>
                  <a:srgbClr val="FDFDFD"/>
                </a:solidFill>
                <a:latin typeface="Open Sans Extra Bold"/>
              </a:rPr>
              <a:t> </a:t>
            </a:r>
            <a:r>
              <a:rPr lang="en-US" sz="1899" dirty="0" err="1">
                <a:solidFill>
                  <a:srgbClr val="FDFDFD"/>
                </a:solidFill>
                <a:latin typeface="Open Sans Extra Bold"/>
              </a:rPr>
              <a:t>lý</a:t>
            </a:r>
            <a:r>
              <a:rPr lang="en-US" sz="1899" dirty="0">
                <a:solidFill>
                  <a:srgbClr val="FDFDFD"/>
                </a:solidFill>
                <a:latin typeface="Open Sans Extra Bold"/>
              </a:rPr>
              <a:t> </a:t>
            </a:r>
            <a:r>
              <a:rPr lang="en-US" sz="1899" dirty="0" err="1">
                <a:solidFill>
                  <a:srgbClr val="FDFDFD"/>
                </a:solidFill>
                <a:latin typeface="Open Sans Extra Bold"/>
              </a:rPr>
              <a:t>thông</a:t>
            </a:r>
            <a:r>
              <a:rPr lang="en-US" sz="1899" dirty="0">
                <a:solidFill>
                  <a:srgbClr val="FDFDFD"/>
                </a:solidFill>
                <a:latin typeface="Open Sans Extra Bold"/>
              </a:rPr>
              <a:t> tin </a:t>
            </a:r>
            <a:r>
              <a:rPr lang="en-US" sz="1899" dirty="0" err="1">
                <a:solidFill>
                  <a:srgbClr val="FDFDFD"/>
                </a:solidFill>
                <a:latin typeface="Open Sans Extra Bold"/>
              </a:rPr>
              <a:t>liên</a:t>
            </a:r>
            <a:r>
              <a:rPr lang="en-US" sz="1899" dirty="0">
                <a:solidFill>
                  <a:srgbClr val="FDFDFD"/>
                </a:solidFill>
                <a:latin typeface="Open Sans Extra Bold"/>
              </a:rPr>
              <a:t> </a:t>
            </a:r>
            <a:r>
              <a:rPr lang="en-US" sz="1899" dirty="0" err="1">
                <a:solidFill>
                  <a:srgbClr val="FDFDFD"/>
                </a:solidFill>
                <a:latin typeface="Open Sans Extra Bold"/>
              </a:rPr>
              <a:t>quan</a:t>
            </a:r>
            <a:r>
              <a:rPr lang="en-US" sz="1899" dirty="0">
                <a:solidFill>
                  <a:srgbClr val="FDFDFD"/>
                </a:solidFill>
                <a:latin typeface="Open Sans Extra Bold"/>
              </a:rPr>
              <a:t> </a:t>
            </a:r>
            <a:r>
              <a:rPr lang="en-US" sz="1899" dirty="0" err="1">
                <a:solidFill>
                  <a:srgbClr val="FDFDFD"/>
                </a:solidFill>
                <a:latin typeface="Open Sans Extra Bold"/>
              </a:rPr>
              <a:t>đến</a:t>
            </a:r>
            <a:r>
              <a:rPr lang="en-US" sz="1899" dirty="0">
                <a:solidFill>
                  <a:srgbClr val="FDFDFD"/>
                </a:solidFill>
                <a:latin typeface="Open Sans Extra Bold"/>
              </a:rPr>
              <a:t> </a:t>
            </a:r>
            <a:r>
              <a:rPr lang="en-US" sz="1899" dirty="0" err="1">
                <a:solidFill>
                  <a:srgbClr val="FDFDFD"/>
                </a:solidFill>
                <a:latin typeface="Open Sans Extra Bold"/>
              </a:rPr>
              <a:t>mượn</a:t>
            </a:r>
            <a:r>
              <a:rPr lang="en-US" sz="1899" dirty="0">
                <a:solidFill>
                  <a:srgbClr val="FDFDFD"/>
                </a:solidFill>
                <a:latin typeface="Open Sans Extra Bold"/>
              </a:rPr>
              <a:t> </a:t>
            </a:r>
            <a:r>
              <a:rPr lang="en-US" sz="1899" dirty="0" err="1">
                <a:solidFill>
                  <a:srgbClr val="FDFDFD"/>
                </a:solidFill>
                <a:latin typeface="Open Sans Extra Bold"/>
              </a:rPr>
              <a:t>trả</a:t>
            </a: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endParaRPr lang="en-US" sz="1899" dirty="0">
              <a:solidFill>
                <a:srgbClr val="FDFDFD"/>
              </a:solidFill>
              <a:latin typeface="Open Sans Extra Bold"/>
            </a:endParaRPr>
          </a:p>
          <a:p>
            <a:pPr algn="ctr">
              <a:lnSpc>
                <a:spcPts val="2659"/>
              </a:lnSpc>
              <a:spcBef>
                <a:spcPct val="0"/>
              </a:spcBef>
            </a:pPr>
            <a:r>
              <a:rPr lang="en-US" sz="1899" dirty="0">
                <a:solidFill>
                  <a:srgbClr val="FDFDFD"/>
                </a:solidFill>
                <a:latin typeface="Open Sans Extra Bold"/>
              </a:rPr>
              <a:t>graph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1028700" y="3415218"/>
            <a:ext cx="8414772" cy="4790735"/>
          </a:xfrm>
          <a:prstGeom prst="rect">
            <a:avLst/>
          </a:prstGeom>
        </p:spPr>
        <p:txBody>
          <a:bodyPr lIns="0" tIns="0" rIns="0" bIns="0" rtlCol="0" anchor="t">
            <a:spAutoFit/>
          </a:bodyPr>
          <a:lstStyle/>
          <a:p>
            <a:pPr algn="l">
              <a:lnSpc>
                <a:spcPts val="4663"/>
              </a:lnSpc>
            </a:pPr>
            <a:r>
              <a:rPr lang="en-US" sz="3330" spc="-66" dirty="0">
                <a:solidFill>
                  <a:srgbClr val="051D40"/>
                </a:solidFill>
                <a:latin typeface="Poppins Bold"/>
              </a:rPr>
              <a:t>A. </a:t>
            </a:r>
            <a:r>
              <a:rPr lang="en-US" sz="3330" spc="-66" dirty="0" err="1">
                <a:solidFill>
                  <a:srgbClr val="051D40"/>
                </a:solidFill>
                <a:latin typeface="Poppins Bold"/>
              </a:rPr>
              <a:t>mô</a:t>
            </a:r>
            <a:r>
              <a:rPr lang="en-US" sz="3330" spc="-66" dirty="0">
                <a:solidFill>
                  <a:srgbClr val="051D40"/>
                </a:solidFill>
                <a:latin typeface="Poppins Bold"/>
              </a:rPr>
              <a:t> </a:t>
            </a:r>
            <a:r>
              <a:rPr lang="en-US" sz="3330" spc="-66" dirty="0" err="1">
                <a:solidFill>
                  <a:srgbClr val="051D40"/>
                </a:solidFill>
                <a:latin typeface="Poppins Bold"/>
              </a:rPr>
              <a:t>hình</a:t>
            </a:r>
            <a:r>
              <a:rPr lang="en-US" sz="3330" spc="-66" dirty="0">
                <a:solidFill>
                  <a:srgbClr val="051D40"/>
                </a:solidFill>
                <a:latin typeface="Poppins Bold"/>
              </a:rPr>
              <a:t> </a:t>
            </a:r>
            <a:r>
              <a:rPr lang="en-US" sz="3330" spc="-66" dirty="0" err="1">
                <a:solidFill>
                  <a:srgbClr val="051D40"/>
                </a:solidFill>
                <a:latin typeface="Poppins Bold"/>
              </a:rPr>
              <a:t>sử</a:t>
            </a:r>
            <a:r>
              <a:rPr lang="en-US" sz="3330" spc="-66" dirty="0">
                <a:solidFill>
                  <a:srgbClr val="051D40"/>
                </a:solidFill>
                <a:latin typeface="Poppins Bold"/>
              </a:rPr>
              <a:t> </a:t>
            </a:r>
            <a:r>
              <a:rPr lang="en-US" sz="3330" spc="-66" dirty="0" err="1">
                <a:solidFill>
                  <a:srgbClr val="051D40"/>
                </a:solidFill>
                <a:latin typeface="Poppins Bold"/>
              </a:rPr>
              <a:t>dụng</a:t>
            </a:r>
            <a:r>
              <a:rPr lang="en-US" sz="3330" spc="-66" dirty="0">
                <a:solidFill>
                  <a:srgbClr val="051D40"/>
                </a:solidFill>
                <a:latin typeface="Poppins Bold"/>
              </a:rPr>
              <a:t>.</a:t>
            </a:r>
          </a:p>
          <a:p>
            <a:pPr algn="l">
              <a:lnSpc>
                <a:spcPts val="4663"/>
              </a:lnSpc>
            </a:pPr>
            <a:endParaRPr lang="en-US" sz="3330" spc="-66" dirty="0">
              <a:solidFill>
                <a:srgbClr val="051D40"/>
              </a:solidFill>
              <a:latin typeface="Poppins Bold"/>
            </a:endParaRPr>
          </a:p>
          <a:p>
            <a:pPr algn="l">
              <a:lnSpc>
                <a:spcPts val="4663"/>
              </a:lnSpc>
            </a:pPr>
            <a:r>
              <a:rPr lang="en-US" sz="3330" spc="-66" dirty="0">
                <a:solidFill>
                  <a:srgbClr val="051D40"/>
                </a:solidFill>
                <a:latin typeface="Poppins Bold"/>
              </a:rPr>
              <a:t>B. </a:t>
            </a:r>
            <a:r>
              <a:rPr lang="en-US" sz="3330" spc="-66" dirty="0" err="1">
                <a:solidFill>
                  <a:srgbClr val="051D40"/>
                </a:solidFill>
                <a:latin typeface="Poppins Bold"/>
              </a:rPr>
              <a:t>Mô</a:t>
            </a:r>
            <a:r>
              <a:rPr lang="en-US" sz="3330" spc="-66" dirty="0">
                <a:solidFill>
                  <a:srgbClr val="051D40"/>
                </a:solidFill>
                <a:latin typeface="Poppins Bold"/>
              </a:rPr>
              <a:t> </a:t>
            </a:r>
            <a:r>
              <a:rPr lang="en-US" sz="3330" spc="-66" dirty="0" err="1">
                <a:solidFill>
                  <a:srgbClr val="051D40"/>
                </a:solidFill>
                <a:latin typeface="Poppins Bold"/>
              </a:rPr>
              <a:t>hình</a:t>
            </a:r>
            <a:r>
              <a:rPr lang="en-US" sz="3330" spc="-66" dirty="0">
                <a:solidFill>
                  <a:srgbClr val="051D40"/>
                </a:solidFill>
                <a:latin typeface="Poppins Bold"/>
              </a:rPr>
              <a:t> </a:t>
            </a:r>
            <a:r>
              <a:rPr lang="en-US" sz="3330" spc="-66" dirty="0" err="1">
                <a:solidFill>
                  <a:srgbClr val="051D40"/>
                </a:solidFill>
                <a:latin typeface="Poppins Bold"/>
              </a:rPr>
              <a:t>hoạt</a:t>
            </a:r>
            <a:r>
              <a:rPr lang="en-US" sz="3330" spc="-66" dirty="0">
                <a:solidFill>
                  <a:srgbClr val="051D40"/>
                </a:solidFill>
                <a:latin typeface="Poppins Bold"/>
              </a:rPr>
              <a:t> </a:t>
            </a:r>
            <a:r>
              <a:rPr lang="vi-VN" sz="3330" spc="-66" dirty="0">
                <a:solidFill>
                  <a:srgbClr val="051D40"/>
                </a:solidFill>
                <a:latin typeface="Poppins Bold"/>
              </a:rPr>
              <a:t>động.</a:t>
            </a:r>
            <a:endParaRPr lang="en-US" sz="3330" spc="-66" dirty="0">
              <a:solidFill>
                <a:srgbClr val="051D40"/>
              </a:solidFill>
              <a:latin typeface="Poppins Bold"/>
            </a:endParaRPr>
          </a:p>
          <a:p>
            <a:pPr algn="l">
              <a:lnSpc>
                <a:spcPts val="4663"/>
              </a:lnSpc>
            </a:pPr>
            <a:endParaRPr lang="en-US" sz="3330" spc="-66" dirty="0">
              <a:solidFill>
                <a:srgbClr val="051D40"/>
              </a:solidFill>
              <a:latin typeface="Poppins Bold"/>
            </a:endParaRPr>
          </a:p>
          <a:p>
            <a:pPr algn="l">
              <a:lnSpc>
                <a:spcPts val="4663"/>
              </a:lnSpc>
            </a:pPr>
            <a:r>
              <a:rPr lang="en-US" sz="3330" spc="-66" dirty="0">
                <a:solidFill>
                  <a:srgbClr val="051D40"/>
                </a:solidFill>
                <a:latin typeface="Poppins Bold"/>
              </a:rPr>
              <a:t>C. </a:t>
            </a:r>
            <a:r>
              <a:rPr lang="en-US" sz="3330" spc="-66" dirty="0" err="1">
                <a:solidFill>
                  <a:srgbClr val="051D40"/>
                </a:solidFill>
                <a:latin typeface="Poppins Bold"/>
              </a:rPr>
              <a:t>Mô</a:t>
            </a:r>
            <a:r>
              <a:rPr lang="en-US" sz="3330" spc="-66" dirty="0">
                <a:solidFill>
                  <a:srgbClr val="051D40"/>
                </a:solidFill>
                <a:latin typeface="Poppins Bold"/>
              </a:rPr>
              <a:t> </a:t>
            </a:r>
            <a:r>
              <a:rPr lang="en-US" sz="3330" spc="-66" dirty="0" err="1">
                <a:solidFill>
                  <a:srgbClr val="051D40"/>
                </a:solidFill>
                <a:latin typeface="Poppins Bold"/>
              </a:rPr>
              <a:t>hình</a:t>
            </a:r>
            <a:r>
              <a:rPr lang="en-US" sz="3330" spc="-66" dirty="0">
                <a:solidFill>
                  <a:srgbClr val="051D40"/>
                </a:solidFill>
                <a:latin typeface="Poppins Bold"/>
              </a:rPr>
              <a:t> </a:t>
            </a:r>
            <a:r>
              <a:rPr lang="en-US" sz="3330" spc="-66" dirty="0" err="1">
                <a:solidFill>
                  <a:srgbClr val="051D40"/>
                </a:solidFill>
                <a:latin typeface="Poppins Bold"/>
              </a:rPr>
              <a:t>tuần</a:t>
            </a:r>
            <a:r>
              <a:rPr lang="en-US" sz="3330" spc="-66" dirty="0">
                <a:solidFill>
                  <a:srgbClr val="051D40"/>
                </a:solidFill>
                <a:latin typeface="Poppins Bold"/>
              </a:rPr>
              <a:t> </a:t>
            </a:r>
            <a:r>
              <a:rPr lang="vi-VN" sz="3330" spc="-66" dirty="0">
                <a:solidFill>
                  <a:srgbClr val="051D40"/>
                </a:solidFill>
                <a:latin typeface="Poppins Bold"/>
              </a:rPr>
              <a:t>tự.</a:t>
            </a:r>
            <a:endParaRPr lang="en-US" sz="3330" spc="-66" dirty="0">
              <a:solidFill>
                <a:srgbClr val="051D40"/>
              </a:solidFill>
              <a:latin typeface="Poppins Bold"/>
            </a:endParaRPr>
          </a:p>
          <a:p>
            <a:pPr algn="l">
              <a:lnSpc>
                <a:spcPts val="4663"/>
              </a:lnSpc>
            </a:pPr>
            <a:endParaRPr lang="en-US" sz="3330" spc="-66" dirty="0">
              <a:solidFill>
                <a:srgbClr val="051D40"/>
              </a:solidFill>
              <a:latin typeface="Poppins Bold"/>
            </a:endParaRPr>
          </a:p>
          <a:p>
            <a:pPr algn="l">
              <a:lnSpc>
                <a:spcPts val="4663"/>
              </a:lnSpc>
            </a:pPr>
            <a:r>
              <a:rPr lang="en-US" sz="3330" spc="-66" dirty="0">
                <a:solidFill>
                  <a:srgbClr val="051D40"/>
                </a:solidFill>
                <a:latin typeface="Poppins Bold"/>
              </a:rPr>
              <a:t>D. </a:t>
            </a:r>
            <a:r>
              <a:rPr lang="en-US" sz="3330" spc="-66" dirty="0" err="1">
                <a:solidFill>
                  <a:srgbClr val="051D40"/>
                </a:solidFill>
                <a:latin typeface="Poppins Bold"/>
              </a:rPr>
              <a:t>Mô</a:t>
            </a:r>
            <a:r>
              <a:rPr lang="en-US" sz="3330" spc="-66" dirty="0">
                <a:solidFill>
                  <a:srgbClr val="051D40"/>
                </a:solidFill>
                <a:latin typeface="Poppins Bold"/>
              </a:rPr>
              <a:t> </a:t>
            </a:r>
            <a:r>
              <a:rPr lang="en-US" sz="3330" spc="-66" dirty="0" err="1">
                <a:solidFill>
                  <a:srgbClr val="051D40"/>
                </a:solidFill>
                <a:latin typeface="Poppins Bold"/>
              </a:rPr>
              <a:t>Hình</a:t>
            </a:r>
            <a:r>
              <a:rPr lang="en-US" sz="3330" spc="-66" dirty="0">
                <a:solidFill>
                  <a:srgbClr val="051D40"/>
                </a:solidFill>
                <a:latin typeface="Poppins Bold"/>
              </a:rPr>
              <a:t> </a:t>
            </a:r>
            <a:r>
              <a:rPr lang="vi-VN" sz="3330" spc="-66" dirty="0">
                <a:solidFill>
                  <a:srgbClr val="051D40"/>
                </a:solidFill>
                <a:latin typeface="Poppins Bold"/>
              </a:rPr>
              <a:t>class.</a:t>
            </a:r>
            <a:endParaRPr lang="en-US" sz="3330" spc="-66" dirty="0">
              <a:solidFill>
                <a:srgbClr val="051D40"/>
              </a:solidFill>
              <a:latin typeface="Poppins Bold"/>
            </a:endParaRPr>
          </a:p>
          <a:p>
            <a:pPr marL="0" lvl="0" indent="0" algn="l">
              <a:lnSpc>
                <a:spcPts val="4663"/>
              </a:lnSpc>
              <a:spcBef>
                <a:spcPct val="0"/>
              </a:spcBef>
            </a:pPr>
            <a:endParaRPr lang="en-US" sz="3330" spc="-66" dirty="0">
              <a:solidFill>
                <a:srgbClr val="051D40"/>
              </a:solidFill>
              <a:latin typeface="Poppins Bold"/>
            </a:endParaRPr>
          </a:p>
        </p:txBody>
      </p:sp>
      <p:sp>
        <p:nvSpPr>
          <p:cNvPr id="12" name="TextBox 12"/>
          <p:cNvSpPr txBox="1"/>
          <p:nvPr/>
        </p:nvSpPr>
        <p:spPr>
          <a:xfrm>
            <a:off x="3164599" y="386903"/>
            <a:ext cx="6567895" cy="1566381"/>
          </a:xfrm>
          <a:prstGeom prst="rect">
            <a:avLst/>
          </a:prstGeom>
        </p:spPr>
        <p:txBody>
          <a:bodyPr lIns="0" tIns="0" rIns="0" bIns="0" rtlCol="0" anchor="t">
            <a:spAutoFit/>
          </a:bodyPr>
          <a:lstStyle/>
          <a:p>
            <a:pPr algn="l">
              <a:lnSpc>
                <a:spcPts val="6300"/>
              </a:lnSpc>
              <a:spcBef>
                <a:spcPct val="0"/>
              </a:spcBef>
            </a:pPr>
            <a:r>
              <a:rPr lang="vi-VN" sz="4500" dirty="0">
                <a:solidFill>
                  <a:srgbClr val="051D40"/>
                </a:solidFill>
                <a:latin typeface="Open Sans Extra Bold"/>
              </a:rPr>
              <a:t>2.</a:t>
            </a:r>
            <a:r>
              <a:rPr lang="en-US" sz="4500" dirty="0" err="1">
                <a:solidFill>
                  <a:srgbClr val="051D40"/>
                </a:solidFill>
                <a:latin typeface="Open Sans Extra Bold"/>
              </a:rPr>
              <a:t>Phân</a:t>
            </a:r>
            <a:r>
              <a:rPr lang="en-US" sz="4500" dirty="0">
                <a:solidFill>
                  <a:srgbClr val="051D40"/>
                </a:solidFill>
                <a:latin typeface="Open Sans Extra Bold"/>
              </a:rPr>
              <a:t> </a:t>
            </a:r>
            <a:r>
              <a:rPr lang="en-US" sz="4500" dirty="0" err="1">
                <a:solidFill>
                  <a:srgbClr val="051D40"/>
                </a:solidFill>
                <a:latin typeface="Open Sans Extra Bold"/>
              </a:rPr>
              <a:t>tích</a:t>
            </a:r>
            <a:r>
              <a:rPr lang="en-US" sz="4500" dirty="0">
                <a:solidFill>
                  <a:srgbClr val="051D40"/>
                </a:solidFill>
                <a:latin typeface="Open Sans Extra Bold"/>
              </a:rPr>
              <a:t> </a:t>
            </a:r>
            <a:r>
              <a:rPr lang="en-US" sz="4500" dirty="0" err="1">
                <a:solidFill>
                  <a:srgbClr val="051D40"/>
                </a:solidFill>
                <a:latin typeface="Open Sans Extra Bold"/>
              </a:rPr>
              <a:t>và</a:t>
            </a:r>
            <a:r>
              <a:rPr lang="en-US" sz="4500" dirty="0">
                <a:solidFill>
                  <a:srgbClr val="051D40"/>
                </a:solidFill>
                <a:latin typeface="Open Sans Extra Bold"/>
              </a:rPr>
              <a:t> </a:t>
            </a:r>
            <a:r>
              <a:rPr lang="en-US" sz="4500" dirty="0" err="1">
                <a:solidFill>
                  <a:srgbClr val="051D40"/>
                </a:solidFill>
                <a:latin typeface="Open Sans Extra Bold"/>
              </a:rPr>
              <a:t>thiết</a:t>
            </a:r>
            <a:r>
              <a:rPr lang="en-US" sz="4500" dirty="0">
                <a:solidFill>
                  <a:srgbClr val="051D40"/>
                </a:solidFill>
                <a:latin typeface="Open Sans Extra Bold"/>
              </a:rPr>
              <a:t> </a:t>
            </a:r>
            <a:r>
              <a:rPr lang="vi-VN" sz="4500" dirty="0">
                <a:solidFill>
                  <a:srgbClr val="051D40"/>
                </a:solidFill>
                <a:latin typeface="Open Sans Extra Bold"/>
              </a:rPr>
              <a:t>    </a:t>
            </a:r>
            <a:r>
              <a:rPr lang="en-US" sz="4500" dirty="0" err="1">
                <a:solidFill>
                  <a:srgbClr val="051D40"/>
                </a:solidFill>
                <a:latin typeface="Open Sans Extra Bold"/>
              </a:rPr>
              <a:t>kế</a:t>
            </a:r>
            <a:r>
              <a:rPr lang="en-US" sz="4500" dirty="0">
                <a:solidFill>
                  <a:srgbClr val="051D40"/>
                </a:solidFill>
                <a:latin typeface="Open Sans Extra Bold"/>
              </a:rPr>
              <a:t> </a:t>
            </a:r>
            <a:r>
              <a:rPr lang="en-US" sz="4500" dirty="0" err="1">
                <a:solidFill>
                  <a:srgbClr val="051D40"/>
                </a:solidFill>
                <a:latin typeface="Open Sans Extra Bold"/>
              </a:rPr>
              <a:t>chương</a:t>
            </a:r>
            <a:r>
              <a:rPr lang="en-US" sz="4500" dirty="0">
                <a:solidFill>
                  <a:srgbClr val="051D40"/>
                </a:solidFill>
                <a:latin typeface="Open Sans Extra Bold"/>
              </a:rPr>
              <a:t> </a:t>
            </a:r>
            <a:r>
              <a:rPr lang="en-US" sz="4500" dirty="0" err="1">
                <a:solidFill>
                  <a:srgbClr val="051D40"/>
                </a:solidFill>
                <a:latin typeface="Open Sans Extra Bold"/>
              </a:rPr>
              <a:t>trình</a:t>
            </a:r>
            <a:endParaRPr lang="en-US" sz="4500" dirty="0">
              <a:solidFill>
                <a:srgbClr val="051D40"/>
              </a:solidFill>
              <a:latin typeface="Open Sans Extra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7744579" y="0"/>
            <a:ext cx="10543421" cy="10287000"/>
            <a:chOff x="0" y="0"/>
            <a:chExt cx="2776868" cy="2709333"/>
          </a:xfrm>
        </p:grpSpPr>
        <p:sp>
          <p:nvSpPr>
            <p:cNvPr id="3" name="Freeform 3"/>
            <p:cNvSpPr/>
            <p:nvPr/>
          </p:nvSpPr>
          <p:spPr>
            <a:xfrm>
              <a:off x="0" y="0"/>
              <a:ext cx="2776868" cy="2709333"/>
            </a:xfrm>
            <a:custGeom>
              <a:avLst/>
              <a:gdLst/>
              <a:ahLst/>
              <a:cxnLst/>
              <a:rect l="l" t="t" r="r" b="b"/>
              <a:pathLst>
                <a:path w="2776868" h="2709333">
                  <a:moveTo>
                    <a:pt x="0" y="0"/>
                  </a:moveTo>
                  <a:lnTo>
                    <a:pt x="2776868" y="0"/>
                  </a:lnTo>
                  <a:lnTo>
                    <a:pt x="2776868" y="2709333"/>
                  </a:lnTo>
                  <a:lnTo>
                    <a:pt x="0" y="2709333"/>
                  </a:lnTo>
                  <a:close/>
                </a:path>
              </a:pathLst>
            </a:custGeom>
            <a:solidFill>
              <a:srgbClr val="051D40"/>
            </a:solidFill>
          </p:spPr>
        </p:sp>
        <p:sp>
          <p:nvSpPr>
            <p:cNvPr id="4" name="TextBox 4"/>
            <p:cNvSpPr txBox="1"/>
            <p:nvPr/>
          </p:nvSpPr>
          <p:spPr>
            <a:xfrm>
              <a:off x="0" y="-38100"/>
              <a:ext cx="277686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rPr>
              <a:t>Mô Hình Sử Dụng</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700679" y="7074186"/>
            <a:ext cx="5946973" cy="59469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7744579" y="1454642"/>
            <a:ext cx="10427961" cy="6526370"/>
          </a:xfrm>
          <a:custGeom>
            <a:avLst/>
            <a:gdLst/>
            <a:ahLst/>
            <a:cxnLst/>
            <a:rect l="l" t="t" r="r" b="b"/>
            <a:pathLst>
              <a:path w="10427961" h="6526370">
                <a:moveTo>
                  <a:pt x="0" y="0"/>
                </a:moveTo>
                <a:lnTo>
                  <a:pt x="10427961" y="0"/>
                </a:lnTo>
                <a:lnTo>
                  <a:pt x="10427961" y="6526369"/>
                </a:lnTo>
                <a:lnTo>
                  <a:pt x="0" y="6526369"/>
                </a:lnTo>
                <a:lnTo>
                  <a:pt x="0" y="0"/>
                </a:lnTo>
                <a:close/>
              </a:path>
            </a:pathLst>
          </a:custGeom>
          <a:blipFill>
            <a:blip r:embed="rId2"/>
            <a:stretch>
              <a:fillRect l="-4308"/>
            </a:stretch>
          </a:blipFill>
        </p:spPr>
      </p:sp>
      <p:sp>
        <p:nvSpPr>
          <p:cNvPr id="13" name="TextBox 13"/>
          <p:cNvSpPr txBox="1"/>
          <p:nvPr/>
        </p:nvSpPr>
        <p:spPr>
          <a:xfrm>
            <a:off x="1320826" y="3047312"/>
            <a:ext cx="5237559" cy="4657090"/>
          </a:xfrm>
          <a:prstGeom prst="rect">
            <a:avLst/>
          </a:prstGeom>
        </p:spPr>
        <p:txBody>
          <a:bodyPr lIns="0" tIns="0" rIns="0" bIns="0" rtlCol="0" anchor="t">
            <a:spAutoFit/>
          </a:bodyPr>
          <a:lstStyle/>
          <a:p>
            <a:pPr algn="ctr">
              <a:lnSpc>
                <a:spcPts val="2659"/>
              </a:lnSpc>
            </a:pPr>
            <a:r>
              <a:rPr lang="en-US" sz="1899">
                <a:solidFill>
                  <a:srgbClr val="051D40"/>
                </a:solidFill>
                <a:latin typeface="Open Sans Extra Bold"/>
              </a:rPr>
              <a:t>Quản lý tập sách</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Quản lý những người yêu sách</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Quản lý việc mượn và trả tập sách</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Tìm kiếm và khám phá tập sách</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Thống kê và kể chuyện</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Quản lý những người dùng và phân quyền</a:t>
            </a:r>
          </a:p>
          <a:p>
            <a:pPr algn="ctr">
              <a:lnSpc>
                <a:spcPts val="2659"/>
              </a:lnSpc>
            </a:pPr>
            <a:endParaRPr lang="en-US" sz="1899">
              <a:solidFill>
                <a:srgbClr val="051D40"/>
              </a:solidFill>
              <a:latin typeface="Open Sans Extra Bold"/>
            </a:endParaRPr>
          </a:p>
          <a:p>
            <a:pPr algn="ctr">
              <a:lnSpc>
                <a:spcPts val="2659"/>
              </a:lnSpc>
            </a:pPr>
            <a:r>
              <a:rPr lang="en-US" sz="1899">
                <a:solidFill>
                  <a:srgbClr val="051D40"/>
                </a:solidFill>
                <a:latin typeface="Open Sans Extra Bold"/>
              </a:rPr>
              <a:t>Quản lý những tấm vé phạt và thông báo</a:t>
            </a:r>
          </a:p>
          <a:p>
            <a:pPr algn="ctr">
              <a:lnSpc>
                <a:spcPts val="2659"/>
              </a:lnSpc>
              <a:spcBef>
                <a:spcPct val="0"/>
              </a:spcBef>
            </a:pPr>
            <a:endParaRPr lang="en-US" sz="1899">
              <a:solidFill>
                <a:srgbClr val="051D40"/>
              </a:solidFill>
              <a:latin typeface="Open Sans Extr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 name="Group 4"/>
          <p:cNvGrpSpPr/>
          <p:nvPr/>
        </p:nvGrpSpPr>
        <p:grpSpPr>
          <a:xfrm>
            <a:off x="12213997" y="3298645"/>
            <a:ext cx="5841799" cy="5146658"/>
            <a:chOff x="0" y="0"/>
            <a:chExt cx="1554321" cy="1369365"/>
          </a:xfrm>
        </p:grpSpPr>
        <p:sp>
          <p:nvSpPr>
            <p:cNvPr id="5" name="Freeform 5"/>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6" name="TextBox 6"/>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6224860" y="3298645"/>
            <a:ext cx="5841799" cy="5146658"/>
            <a:chOff x="0" y="0"/>
            <a:chExt cx="1554321" cy="1369365"/>
          </a:xfrm>
        </p:grpSpPr>
        <p:sp>
          <p:nvSpPr>
            <p:cNvPr id="8" name="Freeform 8"/>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9" name="TextBox 9"/>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32204" y="3298645"/>
            <a:ext cx="5841799" cy="5146658"/>
            <a:chOff x="0" y="0"/>
            <a:chExt cx="1554321" cy="1369365"/>
          </a:xfrm>
        </p:grpSpPr>
        <p:sp>
          <p:nvSpPr>
            <p:cNvPr id="11" name="Freeform 11"/>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2" name="TextBox 12"/>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3" name="Group 13"/>
          <p:cNvGrpSpPr/>
          <p:nvPr/>
        </p:nvGrpSpPr>
        <p:grpSpPr>
          <a:xfrm>
            <a:off x="-2123887" y="-2346523"/>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573718" y="7940477"/>
            <a:ext cx="4693046" cy="469304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384604" y="3447950"/>
            <a:ext cx="5570690" cy="3133474"/>
            <a:chOff x="0" y="0"/>
            <a:chExt cx="11289030" cy="6350000"/>
          </a:xfrm>
        </p:grpSpPr>
        <p:sp>
          <p:nvSpPr>
            <p:cNvPr id="20" name="Freeform 2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228" b="-9228"/>
              </a:stretch>
            </a:blipFill>
          </p:spPr>
        </p:sp>
      </p:grpSp>
      <p:grpSp>
        <p:nvGrpSpPr>
          <p:cNvPr id="21" name="Group 21"/>
          <p:cNvGrpSpPr/>
          <p:nvPr/>
        </p:nvGrpSpPr>
        <p:grpSpPr>
          <a:xfrm>
            <a:off x="6358655" y="3447950"/>
            <a:ext cx="5570690" cy="3133474"/>
            <a:chOff x="0" y="0"/>
            <a:chExt cx="11289030" cy="6350000"/>
          </a:xfrm>
        </p:grpSpPr>
        <p:sp>
          <p:nvSpPr>
            <p:cNvPr id="22" name="Freeform 2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265" b="-9265"/>
              </a:stretch>
            </a:blipFill>
          </p:spPr>
        </p:sp>
      </p:grpSp>
      <p:grpSp>
        <p:nvGrpSpPr>
          <p:cNvPr id="23" name="Group 23"/>
          <p:cNvGrpSpPr/>
          <p:nvPr/>
        </p:nvGrpSpPr>
        <p:grpSpPr>
          <a:xfrm>
            <a:off x="12349552" y="3446286"/>
            <a:ext cx="5570690" cy="3133474"/>
            <a:chOff x="0" y="0"/>
            <a:chExt cx="11289030" cy="6350000"/>
          </a:xfrm>
        </p:grpSpPr>
        <p:sp>
          <p:nvSpPr>
            <p:cNvPr id="24" name="Freeform 2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9265" b="-9265"/>
              </a:stretch>
            </a:blipFill>
          </p:spPr>
        </p:sp>
      </p:grpSp>
      <p:sp>
        <p:nvSpPr>
          <p:cNvPr id="25" name="TextBox 25"/>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rPr>
              <a:t>Mô Hình Hoạt Động</a:t>
            </a:r>
          </a:p>
        </p:txBody>
      </p:sp>
      <p:sp>
        <p:nvSpPr>
          <p:cNvPr id="26" name="TextBox 26"/>
          <p:cNvSpPr txBox="1"/>
          <p:nvPr/>
        </p:nvSpPr>
        <p:spPr>
          <a:xfrm>
            <a:off x="1714400" y="6659120"/>
            <a:ext cx="2877407" cy="1189705"/>
          </a:xfrm>
          <a:prstGeom prst="rect">
            <a:avLst/>
          </a:prstGeom>
        </p:spPr>
        <p:txBody>
          <a:bodyPr lIns="0" tIns="0" rIns="0" bIns="0" rtlCol="0" anchor="t">
            <a:spAutoFit/>
          </a:bodyPr>
          <a:lstStyle/>
          <a:p>
            <a:pPr algn="ctr">
              <a:lnSpc>
                <a:spcPts val="3200"/>
              </a:lnSpc>
            </a:pPr>
            <a:r>
              <a:rPr lang="en-US" sz="2286">
                <a:solidFill>
                  <a:srgbClr val="051D40"/>
                </a:solidFill>
                <a:latin typeface="Open Sans Extra Bold"/>
              </a:rPr>
              <a:t>bước 1:</a:t>
            </a:r>
          </a:p>
          <a:p>
            <a:pPr marL="0" lvl="0" indent="0" algn="ctr">
              <a:lnSpc>
                <a:spcPts val="3200"/>
              </a:lnSpc>
              <a:spcBef>
                <a:spcPct val="0"/>
              </a:spcBef>
            </a:pPr>
            <a:r>
              <a:rPr lang="en-US" sz="2286">
                <a:solidFill>
                  <a:srgbClr val="051D40"/>
                </a:solidFill>
                <a:latin typeface="Open Sans Extra Bold"/>
              </a:rPr>
              <a:t>thêm sách vào thư viện</a:t>
            </a:r>
          </a:p>
        </p:txBody>
      </p:sp>
      <p:sp>
        <p:nvSpPr>
          <p:cNvPr id="27" name="TextBox 27"/>
          <p:cNvSpPr txBox="1"/>
          <p:nvPr/>
        </p:nvSpPr>
        <p:spPr>
          <a:xfrm>
            <a:off x="7587049" y="6659120"/>
            <a:ext cx="2877407" cy="1589755"/>
          </a:xfrm>
          <a:prstGeom prst="rect">
            <a:avLst/>
          </a:prstGeom>
        </p:spPr>
        <p:txBody>
          <a:bodyPr lIns="0" tIns="0" rIns="0" bIns="0" rtlCol="0" anchor="t">
            <a:spAutoFit/>
          </a:bodyPr>
          <a:lstStyle/>
          <a:p>
            <a:pPr algn="ctr">
              <a:lnSpc>
                <a:spcPts val="3200"/>
              </a:lnSpc>
            </a:pPr>
            <a:r>
              <a:rPr lang="en-US" sz="2286">
                <a:solidFill>
                  <a:srgbClr val="051D40"/>
                </a:solidFill>
                <a:latin typeface="Open Sans Extra Bold"/>
              </a:rPr>
              <a:t>bước 2:</a:t>
            </a:r>
          </a:p>
          <a:p>
            <a:pPr algn="ctr">
              <a:lnSpc>
                <a:spcPts val="3200"/>
              </a:lnSpc>
            </a:pPr>
            <a:r>
              <a:rPr lang="en-US" sz="2286">
                <a:solidFill>
                  <a:srgbClr val="051D40"/>
                </a:solidFill>
                <a:latin typeface="Open Sans Extra Bold"/>
              </a:rPr>
              <a:t>tìm kiếm sách và mượn sách</a:t>
            </a:r>
          </a:p>
          <a:p>
            <a:pPr marL="0" lvl="0" indent="0" algn="ctr">
              <a:lnSpc>
                <a:spcPts val="3200"/>
              </a:lnSpc>
              <a:spcBef>
                <a:spcPct val="0"/>
              </a:spcBef>
            </a:pPr>
            <a:endParaRPr lang="en-US" sz="2286">
              <a:solidFill>
                <a:srgbClr val="051D40"/>
              </a:solidFill>
              <a:latin typeface="Open Sans Extra Bold"/>
            </a:endParaRPr>
          </a:p>
        </p:txBody>
      </p:sp>
      <p:sp>
        <p:nvSpPr>
          <p:cNvPr id="28" name="TextBox 28"/>
          <p:cNvSpPr txBox="1"/>
          <p:nvPr/>
        </p:nvSpPr>
        <p:spPr>
          <a:xfrm>
            <a:off x="13696193" y="6658289"/>
            <a:ext cx="2877407" cy="1589755"/>
          </a:xfrm>
          <a:prstGeom prst="rect">
            <a:avLst/>
          </a:prstGeom>
        </p:spPr>
        <p:txBody>
          <a:bodyPr lIns="0" tIns="0" rIns="0" bIns="0" rtlCol="0" anchor="t">
            <a:spAutoFit/>
          </a:bodyPr>
          <a:lstStyle/>
          <a:p>
            <a:pPr algn="ctr">
              <a:lnSpc>
                <a:spcPts val="3200"/>
              </a:lnSpc>
            </a:pPr>
            <a:r>
              <a:rPr lang="en-US" sz="2286">
                <a:solidFill>
                  <a:srgbClr val="051D40"/>
                </a:solidFill>
                <a:latin typeface="Open Sans Extra Bold"/>
              </a:rPr>
              <a:t>bước 3:</a:t>
            </a:r>
          </a:p>
          <a:p>
            <a:pPr algn="ctr">
              <a:lnSpc>
                <a:spcPts val="3200"/>
              </a:lnSpc>
            </a:pPr>
            <a:r>
              <a:rPr lang="en-US" sz="2286">
                <a:solidFill>
                  <a:srgbClr val="051D40"/>
                </a:solidFill>
                <a:latin typeface="Open Sans Extra Bold"/>
              </a:rPr>
              <a:t>quản lý độc giả mượn và trả sách</a:t>
            </a:r>
          </a:p>
          <a:p>
            <a:pPr marL="0" lvl="0" indent="0" algn="ctr">
              <a:lnSpc>
                <a:spcPts val="3200"/>
              </a:lnSpc>
              <a:spcBef>
                <a:spcPct val="0"/>
              </a:spcBef>
            </a:pPr>
            <a:endParaRPr lang="en-US" sz="2286">
              <a:solidFill>
                <a:srgbClr val="051D40"/>
              </a:solidFill>
              <a:latin typeface="Open Sans Extra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0" y="3923914"/>
            <a:ext cx="18288000" cy="5088907"/>
            <a:chOff x="0" y="0"/>
            <a:chExt cx="4870196" cy="1340288"/>
          </a:xfrm>
        </p:grpSpPr>
        <p:sp>
          <p:nvSpPr>
            <p:cNvPr id="3" name="Freeform 3"/>
            <p:cNvSpPr/>
            <p:nvPr/>
          </p:nvSpPr>
          <p:spPr>
            <a:xfrm>
              <a:off x="0" y="0"/>
              <a:ext cx="4870196" cy="1340288"/>
            </a:xfrm>
            <a:custGeom>
              <a:avLst/>
              <a:gdLst/>
              <a:ahLst/>
              <a:cxnLst/>
              <a:rect l="l" t="t" r="r" b="b"/>
              <a:pathLst>
                <a:path w="4870196" h="1340288">
                  <a:moveTo>
                    <a:pt x="7117" y="0"/>
                  </a:moveTo>
                  <a:lnTo>
                    <a:pt x="4863078" y="0"/>
                  </a:lnTo>
                  <a:cubicBezTo>
                    <a:pt x="4864966" y="0"/>
                    <a:pt x="4866776" y="750"/>
                    <a:pt x="4868111" y="2085"/>
                  </a:cubicBezTo>
                  <a:cubicBezTo>
                    <a:pt x="4869446" y="3419"/>
                    <a:pt x="4870196" y="5230"/>
                    <a:pt x="4870196" y="7117"/>
                  </a:cubicBezTo>
                  <a:lnTo>
                    <a:pt x="4870196" y="1333171"/>
                  </a:lnTo>
                  <a:cubicBezTo>
                    <a:pt x="4870196" y="1335058"/>
                    <a:pt x="4869446" y="1336869"/>
                    <a:pt x="4868111" y="1338204"/>
                  </a:cubicBezTo>
                  <a:cubicBezTo>
                    <a:pt x="4866776" y="1339538"/>
                    <a:pt x="4864966" y="1340288"/>
                    <a:pt x="4863078" y="1340288"/>
                  </a:cubicBezTo>
                  <a:lnTo>
                    <a:pt x="7117" y="1340288"/>
                  </a:lnTo>
                  <a:cubicBezTo>
                    <a:pt x="5230" y="1340288"/>
                    <a:pt x="3419" y="1339538"/>
                    <a:pt x="2085" y="1338204"/>
                  </a:cubicBezTo>
                  <a:cubicBezTo>
                    <a:pt x="750" y="1336869"/>
                    <a:pt x="0" y="1335058"/>
                    <a:pt x="0" y="1333171"/>
                  </a:cubicBezTo>
                  <a:lnTo>
                    <a:pt x="0" y="7117"/>
                  </a:lnTo>
                  <a:cubicBezTo>
                    <a:pt x="0" y="5230"/>
                    <a:pt x="750" y="3419"/>
                    <a:pt x="2085" y="2085"/>
                  </a:cubicBezTo>
                  <a:cubicBezTo>
                    <a:pt x="3419" y="750"/>
                    <a:pt x="5230" y="0"/>
                    <a:pt x="7117" y="0"/>
                  </a:cubicBezTo>
                  <a:close/>
                </a:path>
              </a:pathLst>
            </a:custGeom>
            <a:solidFill>
              <a:srgbClr val="FDFDFD"/>
            </a:solidFill>
          </p:spPr>
        </p:sp>
        <p:sp>
          <p:nvSpPr>
            <p:cNvPr id="4" name="TextBox 4"/>
            <p:cNvSpPr txBox="1"/>
            <p:nvPr/>
          </p:nvSpPr>
          <p:spPr>
            <a:xfrm>
              <a:off x="0" y="-38100"/>
              <a:ext cx="4870196" cy="137838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70420" y="904875"/>
            <a:ext cx="968666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rPr>
              <a:t>Mô hình tuần tự</a:t>
            </a:r>
          </a:p>
        </p:txBody>
      </p:sp>
      <p:grpSp>
        <p:nvGrpSpPr>
          <p:cNvPr id="6" name="Group 6"/>
          <p:cNvGrpSpPr/>
          <p:nvPr/>
        </p:nvGrpSpPr>
        <p:grpSpPr>
          <a:xfrm>
            <a:off x="15573718" y="7940477"/>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2892522" y="3923914"/>
            <a:ext cx="0" cy="4410340"/>
          </a:xfrm>
          <a:prstGeom prst="line">
            <a:avLst/>
          </a:prstGeom>
          <a:ln w="38100" cap="flat">
            <a:solidFill>
              <a:srgbClr val="145DA0"/>
            </a:solidFill>
            <a:prstDash val="solid"/>
            <a:headEnd type="none" w="sm" len="sm"/>
            <a:tailEnd type="none" w="sm" len="sm"/>
          </a:ln>
        </p:spPr>
      </p:sp>
      <p:sp>
        <p:nvSpPr>
          <p:cNvPr id="10" name="TextBox 10"/>
          <p:cNvSpPr txBox="1"/>
          <p:nvPr/>
        </p:nvSpPr>
        <p:spPr>
          <a:xfrm>
            <a:off x="524982" y="4408767"/>
            <a:ext cx="2348490" cy="941653"/>
          </a:xfrm>
          <a:prstGeom prst="rect">
            <a:avLst/>
          </a:prstGeom>
        </p:spPr>
        <p:txBody>
          <a:bodyPr lIns="0" tIns="0" rIns="0" bIns="0" rtlCol="0" anchor="t">
            <a:spAutoFit/>
          </a:bodyPr>
          <a:lstStyle/>
          <a:p>
            <a:pPr algn="ctr">
              <a:lnSpc>
                <a:spcPts val="3759"/>
              </a:lnSpc>
            </a:pPr>
            <a:r>
              <a:rPr lang="en-US" sz="2685" dirty="0" err="1">
                <a:solidFill>
                  <a:srgbClr val="145DA0"/>
                </a:solidFill>
                <a:latin typeface="Open Sans Extra Bold"/>
              </a:rPr>
              <a:t>bước</a:t>
            </a:r>
            <a:r>
              <a:rPr lang="en-US" sz="2685" dirty="0">
                <a:solidFill>
                  <a:srgbClr val="145DA0"/>
                </a:solidFill>
                <a:latin typeface="Open Sans Extra Bold"/>
              </a:rPr>
              <a:t> 1:</a:t>
            </a:r>
          </a:p>
          <a:p>
            <a:pPr algn="ctr">
              <a:lnSpc>
                <a:spcPts val="3759"/>
              </a:lnSpc>
              <a:spcBef>
                <a:spcPct val="0"/>
              </a:spcBef>
            </a:pPr>
            <a:r>
              <a:rPr lang="en-US" sz="2685" dirty="0" err="1">
                <a:solidFill>
                  <a:srgbClr val="145DA0"/>
                </a:solidFill>
                <a:latin typeface="Open Sans Extra Bold"/>
              </a:rPr>
              <a:t>đăng</a:t>
            </a:r>
            <a:r>
              <a:rPr lang="en-US" sz="2685" dirty="0">
                <a:solidFill>
                  <a:srgbClr val="145DA0"/>
                </a:solidFill>
                <a:latin typeface="Open Sans Extra Bold"/>
              </a:rPr>
              <a:t> </a:t>
            </a:r>
            <a:r>
              <a:rPr lang="en-US" sz="2685" dirty="0" err="1">
                <a:solidFill>
                  <a:srgbClr val="145DA0"/>
                </a:solidFill>
                <a:latin typeface="Open Sans Extra Bold"/>
              </a:rPr>
              <a:t>nhập</a:t>
            </a:r>
            <a:endParaRPr lang="en-US" sz="2685" dirty="0">
              <a:solidFill>
                <a:srgbClr val="145DA0"/>
              </a:solidFill>
              <a:latin typeface="Open Sans Extra Bold"/>
            </a:endParaRPr>
          </a:p>
        </p:txBody>
      </p:sp>
      <p:sp>
        <p:nvSpPr>
          <p:cNvPr id="11" name="TextBox 11"/>
          <p:cNvSpPr txBox="1"/>
          <p:nvPr/>
        </p:nvSpPr>
        <p:spPr>
          <a:xfrm>
            <a:off x="3989885" y="4408767"/>
            <a:ext cx="3270783" cy="941653"/>
          </a:xfrm>
          <a:prstGeom prst="rect">
            <a:avLst/>
          </a:prstGeom>
        </p:spPr>
        <p:txBody>
          <a:bodyPr wrap="square" lIns="0" tIns="0" rIns="0" bIns="0" rtlCol="0" anchor="t">
            <a:spAutoFit/>
          </a:bodyPr>
          <a:lstStyle/>
          <a:p>
            <a:pPr algn="ctr">
              <a:lnSpc>
                <a:spcPts val="3759"/>
              </a:lnSpc>
            </a:pPr>
            <a:r>
              <a:rPr lang="en-US" sz="2685" dirty="0" err="1">
                <a:solidFill>
                  <a:srgbClr val="145DA0"/>
                </a:solidFill>
                <a:latin typeface="Open Sans Extra Bold"/>
              </a:rPr>
              <a:t>bước</a:t>
            </a:r>
            <a:r>
              <a:rPr lang="en-US" sz="2685" dirty="0">
                <a:solidFill>
                  <a:srgbClr val="145DA0"/>
                </a:solidFill>
                <a:latin typeface="Open Sans Extra Bold"/>
              </a:rPr>
              <a:t> 2 :</a:t>
            </a:r>
          </a:p>
          <a:p>
            <a:pPr algn="ctr">
              <a:lnSpc>
                <a:spcPts val="3759"/>
              </a:lnSpc>
              <a:spcBef>
                <a:spcPct val="0"/>
              </a:spcBef>
            </a:pPr>
            <a:r>
              <a:rPr lang="en-US" sz="2685" dirty="0" err="1">
                <a:solidFill>
                  <a:srgbClr val="145DA0"/>
                </a:solidFill>
                <a:latin typeface="Open Sans Extra Bold"/>
              </a:rPr>
              <a:t>tìm</a:t>
            </a:r>
            <a:r>
              <a:rPr lang="en-US" sz="2685" dirty="0">
                <a:solidFill>
                  <a:srgbClr val="145DA0"/>
                </a:solidFill>
                <a:latin typeface="Open Sans Extra Bold"/>
              </a:rPr>
              <a:t> </a:t>
            </a:r>
            <a:r>
              <a:rPr lang="en-US" sz="2685" dirty="0" err="1">
                <a:solidFill>
                  <a:srgbClr val="145DA0"/>
                </a:solidFill>
                <a:latin typeface="Open Sans Extra Bold"/>
              </a:rPr>
              <a:t>và</a:t>
            </a:r>
            <a:r>
              <a:rPr lang="en-US" sz="2685" dirty="0">
                <a:solidFill>
                  <a:srgbClr val="145DA0"/>
                </a:solidFill>
                <a:latin typeface="Open Sans Extra Bold"/>
              </a:rPr>
              <a:t> </a:t>
            </a:r>
            <a:r>
              <a:rPr lang="en-US" sz="2685" dirty="0" err="1">
                <a:solidFill>
                  <a:srgbClr val="145DA0"/>
                </a:solidFill>
                <a:latin typeface="Open Sans Extra Bold"/>
              </a:rPr>
              <a:t>mượn</a:t>
            </a:r>
            <a:r>
              <a:rPr lang="en-US" sz="2685" dirty="0">
                <a:solidFill>
                  <a:srgbClr val="145DA0"/>
                </a:solidFill>
                <a:latin typeface="Open Sans Extra Bold"/>
              </a:rPr>
              <a:t> </a:t>
            </a:r>
            <a:r>
              <a:rPr lang="vi-VN" sz="2685" dirty="0">
                <a:solidFill>
                  <a:srgbClr val="145DA0"/>
                </a:solidFill>
                <a:latin typeface="Open Sans Extra Bold"/>
              </a:rPr>
              <a:t>sách</a:t>
            </a:r>
            <a:endParaRPr lang="en-US" sz="2685" dirty="0">
              <a:solidFill>
                <a:srgbClr val="145DA0"/>
              </a:solidFill>
              <a:latin typeface="Open Sans Extra Bold"/>
            </a:endParaRPr>
          </a:p>
        </p:txBody>
      </p:sp>
      <p:sp>
        <p:nvSpPr>
          <p:cNvPr id="12" name="TextBox 12"/>
          <p:cNvSpPr txBox="1"/>
          <p:nvPr/>
        </p:nvSpPr>
        <p:spPr>
          <a:xfrm>
            <a:off x="8127485" y="4408767"/>
            <a:ext cx="3554565" cy="941668"/>
          </a:xfrm>
          <a:prstGeom prst="rect">
            <a:avLst/>
          </a:prstGeom>
        </p:spPr>
        <p:txBody>
          <a:bodyPr wrap="square" lIns="0" tIns="0" rIns="0" bIns="0" rtlCol="0" anchor="t">
            <a:spAutoFit/>
          </a:bodyPr>
          <a:lstStyle/>
          <a:p>
            <a:pPr algn="ctr">
              <a:lnSpc>
                <a:spcPts val="3759"/>
              </a:lnSpc>
              <a:spcBef>
                <a:spcPct val="0"/>
              </a:spcBef>
            </a:pPr>
            <a:r>
              <a:rPr lang="en-US" sz="2685" dirty="0" err="1">
                <a:solidFill>
                  <a:srgbClr val="145DA0"/>
                </a:solidFill>
                <a:latin typeface="Open Sans Extra Bold"/>
              </a:rPr>
              <a:t>bước</a:t>
            </a:r>
            <a:r>
              <a:rPr lang="en-US" sz="2685" dirty="0">
                <a:solidFill>
                  <a:srgbClr val="145DA0"/>
                </a:solidFill>
                <a:latin typeface="Open Sans Extra Bold"/>
              </a:rPr>
              <a:t> 3: </a:t>
            </a:r>
            <a:endParaRPr lang="vi-VN" sz="2685" dirty="0">
              <a:solidFill>
                <a:srgbClr val="145DA0"/>
              </a:solidFill>
              <a:latin typeface="Open Sans Extra Bold"/>
            </a:endParaRPr>
          </a:p>
          <a:p>
            <a:pPr algn="ctr">
              <a:lnSpc>
                <a:spcPts val="3759"/>
              </a:lnSpc>
              <a:spcBef>
                <a:spcPct val="0"/>
              </a:spcBef>
            </a:pPr>
            <a:r>
              <a:rPr lang="en-US" sz="2685" dirty="0" err="1">
                <a:solidFill>
                  <a:srgbClr val="145DA0"/>
                </a:solidFill>
                <a:latin typeface="Open Sans Extra Bold"/>
              </a:rPr>
              <a:t>trả</a:t>
            </a:r>
            <a:r>
              <a:rPr lang="en-US" sz="2685" dirty="0">
                <a:solidFill>
                  <a:srgbClr val="145DA0"/>
                </a:solidFill>
                <a:latin typeface="Open Sans Extra Bold"/>
              </a:rPr>
              <a:t> </a:t>
            </a:r>
            <a:r>
              <a:rPr lang="en-US" sz="2685" dirty="0" err="1">
                <a:solidFill>
                  <a:srgbClr val="145DA0"/>
                </a:solidFill>
                <a:latin typeface="Open Sans Extra Bold"/>
              </a:rPr>
              <a:t>sách</a:t>
            </a:r>
            <a:endParaRPr lang="en-US" sz="2685" dirty="0">
              <a:solidFill>
                <a:srgbClr val="145DA0"/>
              </a:solidFill>
              <a:latin typeface="Open Sans Extra Bold"/>
            </a:endParaRPr>
          </a:p>
        </p:txBody>
      </p:sp>
      <p:sp>
        <p:nvSpPr>
          <p:cNvPr id="13" name="AutoShape 13"/>
          <p:cNvSpPr/>
          <p:nvPr/>
        </p:nvSpPr>
        <p:spPr>
          <a:xfrm>
            <a:off x="12810898" y="3923914"/>
            <a:ext cx="0" cy="4410340"/>
          </a:xfrm>
          <a:prstGeom prst="line">
            <a:avLst/>
          </a:prstGeom>
          <a:ln w="38100" cap="flat">
            <a:solidFill>
              <a:srgbClr val="145DA0"/>
            </a:solidFill>
            <a:prstDash val="solid"/>
            <a:headEnd type="none" w="sm" len="sm"/>
            <a:tailEnd type="none" w="sm" len="sm"/>
          </a:ln>
        </p:spPr>
      </p:sp>
      <p:sp>
        <p:nvSpPr>
          <p:cNvPr id="14" name="AutoShape 14"/>
          <p:cNvSpPr/>
          <p:nvPr/>
        </p:nvSpPr>
        <p:spPr>
          <a:xfrm>
            <a:off x="7713325" y="3923914"/>
            <a:ext cx="0" cy="4410340"/>
          </a:xfrm>
          <a:prstGeom prst="line">
            <a:avLst/>
          </a:prstGeom>
          <a:ln w="38100" cap="flat">
            <a:solidFill>
              <a:srgbClr val="145DA0"/>
            </a:solidFill>
            <a:prstDash val="solid"/>
            <a:headEnd type="none" w="sm" len="sm"/>
            <a:tailEnd type="none" w="sm" len="sm"/>
          </a:ln>
        </p:spPr>
      </p:sp>
      <p:sp>
        <p:nvSpPr>
          <p:cNvPr id="15" name="TextBox 15"/>
          <p:cNvSpPr txBox="1"/>
          <p:nvPr/>
        </p:nvSpPr>
        <p:spPr>
          <a:xfrm>
            <a:off x="12954001" y="4408767"/>
            <a:ext cx="5105400" cy="941668"/>
          </a:xfrm>
          <a:prstGeom prst="rect">
            <a:avLst/>
          </a:prstGeom>
        </p:spPr>
        <p:txBody>
          <a:bodyPr wrap="square" lIns="0" tIns="0" rIns="0" bIns="0" rtlCol="0" anchor="t">
            <a:spAutoFit/>
          </a:bodyPr>
          <a:lstStyle/>
          <a:p>
            <a:pPr algn="ctr">
              <a:lnSpc>
                <a:spcPts val="3759"/>
              </a:lnSpc>
              <a:spcBef>
                <a:spcPct val="0"/>
              </a:spcBef>
            </a:pPr>
            <a:r>
              <a:rPr lang="en-US" sz="2685" dirty="0" err="1">
                <a:solidFill>
                  <a:srgbClr val="145DA0"/>
                </a:solidFill>
                <a:latin typeface="Open Sans Extra Bold"/>
              </a:rPr>
              <a:t>bước</a:t>
            </a:r>
            <a:r>
              <a:rPr lang="en-US" sz="2685" dirty="0">
                <a:solidFill>
                  <a:srgbClr val="145DA0"/>
                </a:solidFill>
                <a:latin typeface="Open Sans Extra Bold"/>
              </a:rPr>
              <a:t> 4:</a:t>
            </a:r>
            <a:endParaRPr lang="vi-VN" sz="2685" dirty="0">
              <a:solidFill>
                <a:srgbClr val="145DA0"/>
              </a:solidFill>
              <a:latin typeface="Open Sans Extra Bold"/>
            </a:endParaRPr>
          </a:p>
          <a:p>
            <a:pPr algn="ctr">
              <a:lnSpc>
                <a:spcPts val="3759"/>
              </a:lnSpc>
              <a:spcBef>
                <a:spcPct val="0"/>
              </a:spcBef>
            </a:pPr>
            <a:r>
              <a:rPr lang="en-US" sz="2685" dirty="0">
                <a:solidFill>
                  <a:srgbClr val="145DA0"/>
                </a:solidFill>
                <a:latin typeface="Open Sans Extra Bold"/>
              </a:rPr>
              <a:t> </a:t>
            </a:r>
            <a:r>
              <a:rPr lang="en-US" sz="2685" dirty="0" err="1">
                <a:solidFill>
                  <a:srgbClr val="145DA0"/>
                </a:solidFill>
                <a:latin typeface="Open Sans Extra Bold"/>
              </a:rPr>
              <a:t>tiếp</a:t>
            </a:r>
            <a:r>
              <a:rPr lang="en-US" sz="2685" dirty="0">
                <a:solidFill>
                  <a:srgbClr val="145DA0"/>
                </a:solidFill>
                <a:latin typeface="Open Sans Extra Bold"/>
              </a:rPr>
              <a:t> </a:t>
            </a:r>
            <a:r>
              <a:rPr lang="en-US" sz="2685" dirty="0" err="1">
                <a:solidFill>
                  <a:srgbClr val="145DA0"/>
                </a:solidFill>
                <a:latin typeface="Open Sans Extra Bold"/>
              </a:rPr>
              <a:t>tục</a:t>
            </a:r>
            <a:r>
              <a:rPr lang="en-US" sz="2685" dirty="0">
                <a:solidFill>
                  <a:srgbClr val="145DA0"/>
                </a:solidFill>
                <a:latin typeface="Open Sans Extra Bold"/>
              </a:rPr>
              <a:t> </a:t>
            </a:r>
            <a:r>
              <a:rPr lang="en-US" sz="2685" dirty="0" err="1">
                <a:solidFill>
                  <a:srgbClr val="145DA0"/>
                </a:solidFill>
                <a:latin typeface="Open Sans Extra Bold"/>
              </a:rPr>
              <a:t>mượn</a:t>
            </a:r>
            <a:r>
              <a:rPr lang="en-US" sz="2685" dirty="0">
                <a:solidFill>
                  <a:srgbClr val="145DA0"/>
                </a:solidFill>
                <a:latin typeface="Open Sans Extra Bold"/>
              </a:rPr>
              <a:t> </a:t>
            </a:r>
            <a:r>
              <a:rPr lang="en-US" sz="2685" dirty="0" err="1">
                <a:solidFill>
                  <a:srgbClr val="145DA0"/>
                </a:solidFill>
                <a:latin typeface="Open Sans Extra Bold"/>
              </a:rPr>
              <a:t>và</a:t>
            </a:r>
            <a:r>
              <a:rPr lang="en-US" sz="2685" dirty="0">
                <a:solidFill>
                  <a:srgbClr val="145DA0"/>
                </a:solidFill>
                <a:latin typeface="Open Sans Extra Bold"/>
              </a:rPr>
              <a:t> </a:t>
            </a:r>
            <a:r>
              <a:rPr lang="en-US" sz="2685" dirty="0" err="1">
                <a:solidFill>
                  <a:srgbClr val="145DA0"/>
                </a:solidFill>
                <a:latin typeface="Open Sans Extra Bold"/>
              </a:rPr>
              <a:t>trả</a:t>
            </a:r>
            <a:r>
              <a:rPr lang="en-US" sz="2685" dirty="0">
                <a:solidFill>
                  <a:srgbClr val="145DA0"/>
                </a:solidFill>
                <a:latin typeface="Open Sans Extra Bold"/>
              </a:rPr>
              <a:t> </a:t>
            </a:r>
            <a:r>
              <a:rPr lang="vi-VN" sz="2685" dirty="0">
                <a:solidFill>
                  <a:srgbClr val="145DA0"/>
                </a:solidFill>
                <a:latin typeface="Open Sans Extra Bold"/>
              </a:rPr>
              <a:t>sách</a:t>
            </a:r>
            <a:endParaRPr lang="en-US" sz="2685" dirty="0">
              <a:solidFill>
                <a:srgbClr val="145DA0"/>
              </a:solidFill>
              <a:latin typeface="Open Sans Extra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980900" y="-1661436"/>
            <a:ext cx="13881919" cy="13881919"/>
            <a:chOff x="-895" y="-8094"/>
            <a:chExt cx="812800" cy="812800"/>
          </a:xfrm>
        </p:grpSpPr>
        <p:sp>
          <p:nvSpPr>
            <p:cNvPr id="6" name="Freeform 6"/>
            <p:cNvSpPr/>
            <p:nvPr/>
          </p:nvSpPr>
          <p:spPr>
            <a:xfrm>
              <a:off x="-895" y="-809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26675" y="1074219"/>
            <a:ext cx="6033363" cy="799078"/>
          </a:xfrm>
          <a:prstGeom prst="rect">
            <a:avLst/>
          </a:prstGeom>
        </p:spPr>
        <p:txBody>
          <a:bodyPr lIns="0" tIns="0" rIns="0" bIns="0" rtlCol="0" anchor="t">
            <a:spAutoFit/>
          </a:bodyPr>
          <a:lstStyle/>
          <a:p>
            <a:pPr marL="0" lvl="0" indent="0" algn="l">
              <a:lnSpc>
                <a:spcPts val="6553"/>
              </a:lnSpc>
              <a:spcBef>
                <a:spcPct val="0"/>
              </a:spcBef>
            </a:pPr>
            <a:r>
              <a:rPr lang="en-US" sz="4680" dirty="0" err="1">
                <a:solidFill>
                  <a:srgbClr val="FDFDFD"/>
                </a:solidFill>
                <a:latin typeface="Open Sans Extra Bold"/>
              </a:rPr>
              <a:t>Mô</a:t>
            </a:r>
            <a:r>
              <a:rPr lang="en-US" sz="4680" dirty="0">
                <a:solidFill>
                  <a:srgbClr val="FDFDFD"/>
                </a:solidFill>
                <a:latin typeface="Open Sans Extra Bold"/>
              </a:rPr>
              <a:t> </a:t>
            </a:r>
            <a:r>
              <a:rPr lang="en-US" sz="4680" dirty="0" err="1">
                <a:solidFill>
                  <a:srgbClr val="FDFDFD"/>
                </a:solidFill>
                <a:latin typeface="Open Sans Extra Bold"/>
              </a:rPr>
              <a:t>Hình</a:t>
            </a:r>
            <a:r>
              <a:rPr lang="en-US" sz="4680" dirty="0">
                <a:solidFill>
                  <a:srgbClr val="FDFDFD"/>
                </a:solidFill>
                <a:latin typeface="Open Sans Extra Bold"/>
              </a:rPr>
              <a:t> Class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785306" y="2240616"/>
            <a:ext cx="5768345" cy="645433"/>
          </a:xfrm>
          <a:prstGeom prst="rect">
            <a:avLst/>
          </a:prstGeom>
        </p:spPr>
        <p:txBody>
          <a:bodyPr lIns="0" tIns="0" rIns="0" bIns="0" rtlCol="0" anchor="t">
            <a:spAutoFit/>
          </a:bodyPr>
          <a:lstStyle/>
          <a:p>
            <a:pPr algn="l">
              <a:lnSpc>
                <a:spcPts val="5291"/>
              </a:lnSpc>
            </a:pPr>
            <a:r>
              <a:rPr lang="en-US" sz="3779" spc="-75" dirty="0">
                <a:solidFill>
                  <a:srgbClr val="145DA0"/>
                </a:solidFill>
                <a:latin typeface="Poppins"/>
              </a:rPr>
              <a:t>class </a:t>
            </a:r>
            <a:r>
              <a:rPr lang="vi-VN" sz="3779" spc="-75" dirty="0">
                <a:solidFill>
                  <a:srgbClr val="145DA0"/>
                </a:solidFill>
                <a:latin typeface="Poppins"/>
              </a:rPr>
              <a:t>sach</a:t>
            </a:r>
            <a:endParaRPr lang="en-US" sz="3779" spc="-75" dirty="0">
              <a:solidFill>
                <a:srgbClr val="145DA0"/>
              </a:solidFill>
              <a:latin typeface="Poppins"/>
            </a:endParaRP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Freeform 12"/>
          <p:cNvSpPr/>
          <p:nvPr/>
        </p:nvSpPr>
        <p:spPr>
          <a:xfrm>
            <a:off x="8998942" y="433622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1279559" y="4746632"/>
            <a:ext cx="5768345" cy="1342263"/>
          </a:xfrm>
          <a:prstGeom prst="rect">
            <a:avLst/>
          </a:prstGeom>
        </p:spPr>
        <p:txBody>
          <a:bodyPr lIns="0" tIns="0" rIns="0" bIns="0" rtlCol="0" anchor="t">
            <a:spAutoFit/>
          </a:bodyPr>
          <a:lstStyle/>
          <a:p>
            <a:pPr algn="l">
              <a:lnSpc>
                <a:spcPts val="5291"/>
              </a:lnSpc>
            </a:pPr>
            <a:r>
              <a:rPr lang="en-US" sz="3779" spc="-75" dirty="0">
                <a:solidFill>
                  <a:srgbClr val="145DA0"/>
                </a:solidFill>
                <a:latin typeface="Poppins"/>
              </a:rPr>
              <a:t>class </a:t>
            </a:r>
            <a:r>
              <a:rPr lang="vi-VN" sz="3779" spc="-75" dirty="0">
                <a:solidFill>
                  <a:srgbClr val="145DA0"/>
                </a:solidFill>
                <a:latin typeface="Poppins"/>
              </a:rPr>
              <a:t>NguoiDung</a:t>
            </a:r>
            <a:endParaRPr lang="en-US" sz="3779" spc="-75" dirty="0">
              <a:solidFill>
                <a:srgbClr val="145DA0"/>
              </a:solidFill>
              <a:latin typeface="Poppins"/>
            </a:endParaRPr>
          </a:p>
          <a:p>
            <a:pPr algn="l">
              <a:lnSpc>
                <a:spcPts val="5291"/>
              </a:lnSpc>
            </a:pPr>
            <a:endParaRPr lang="en-US" sz="3779" spc="-75" dirty="0">
              <a:solidFill>
                <a:srgbClr val="145DA0"/>
              </a:solidFill>
              <a:latin typeface="Poppins"/>
            </a:endParaRPr>
          </a:p>
        </p:txBody>
      </p:sp>
      <p:sp>
        <p:nvSpPr>
          <p:cNvPr id="14" name="TextBox 14"/>
          <p:cNvSpPr txBox="1"/>
          <p:nvPr/>
        </p:nvSpPr>
        <p:spPr>
          <a:xfrm>
            <a:off x="9144000" y="447789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5" name="Freeform 15"/>
          <p:cNvSpPr/>
          <p:nvPr/>
        </p:nvSpPr>
        <p:spPr>
          <a:xfrm>
            <a:off x="8618101" y="6877515"/>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785306" y="7276905"/>
            <a:ext cx="5768345" cy="639855"/>
          </a:xfrm>
          <a:prstGeom prst="rect">
            <a:avLst/>
          </a:prstGeom>
        </p:spPr>
        <p:txBody>
          <a:bodyPr lIns="0" tIns="0" rIns="0" bIns="0" rtlCol="0" anchor="t">
            <a:spAutoFit/>
          </a:bodyPr>
          <a:lstStyle/>
          <a:p>
            <a:pPr algn="l">
              <a:lnSpc>
                <a:spcPts val="5295"/>
              </a:lnSpc>
            </a:pPr>
            <a:r>
              <a:rPr lang="en-US" sz="3782" spc="-75" dirty="0">
                <a:solidFill>
                  <a:srgbClr val="145DA0"/>
                </a:solidFill>
                <a:latin typeface="Poppins"/>
              </a:rPr>
              <a:t>class </a:t>
            </a:r>
            <a:r>
              <a:rPr lang="vi-VN" sz="3782" spc="-75" dirty="0">
                <a:solidFill>
                  <a:srgbClr val="145DA0"/>
                </a:solidFill>
                <a:latin typeface="Poppins"/>
              </a:rPr>
              <a:t>thuVien</a:t>
            </a:r>
            <a:endParaRPr lang="en-US" sz="3782" spc="-75" dirty="0">
              <a:solidFill>
                <a:srgbClr val="145DA0"/>
              </a:solidFill>
              <a:latin typeface="Poppins"/>
            </a:endParaRPr>
          </a:p>
        </p:txBody>
      </p:sp>
      <p:sp>
        <p:nvSpPr>
          <p:cNvPr id="17" name="TextBox 17"/>
          <p:cNvSpPr txBox="1"/>
          <p:nvPr/>
        </p:nvSpPr>
        <p:spPr>
          <a:xfrm>
            <a:off x="8763159" y="715072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grpSp>
        <p:nvGrpSpPr>
          <p:cNvPr id="18" name="Group 18"/>
          <p:cNvGrpSpPr/>
          <p:nvPr/>
        </p:nvGrpSpPr>
        <p:grpSpPr>
          <a:xfrm>
            <a:off x="7905455" y="2656032"/>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8315313" y="4180490"/>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7944228" y="7402839"/>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8309460" y="5760481"/>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2536"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1212908" y="2656021"/>
            <a:ext cx="7931092" cy="4974958"/>
          </a:xfrm>
          <a:custGeom>
            <a:avLst/>
            <a:gdLst/>
            <a:ahLst/>
            <a:cxnLst/>
            <a:rect l="l" t="t" r="r" b="b"/>
            <a:pathLst>
              <a:path w="7931092" h="4974958">
                <a:moveTo>
                  <a:pt x="0" y="0"/>
                </a:moveTo>
                <a:lnTo>
                  <a:pt x="7931092" y="0"/>
                </a:lnTo>
                <a:lnTo>
                  <a:pt x="7931092" y="4974958"/>
                </a:lnTo>
                <a:lnTo>
                  <a:pt x="0" y="4974958"/>
                </a:lnTo>
                <a:lnTo>
                  <a:pt x="0" y="0"/>
                </a:lnTo>
                <a:close/>
              </a:path>
            </a:pathLst>
          </a:custGeom>
          <a:blipFill>
            <a:blip r:embed="rId2"/>
            <a:stretch>
              <a:fillRect/>
            </a:stretch>
          </a:blipFill>
        </p:spPr>
      </p:sp>
      <p:sp>
        <p:nvSpPr>
          <p:cNvPr id="6" name="TextBox 6"/>
          <p:cNvSpPr txBox="1"/>
          <p:nvPr/>
        </p:nvSpPr>
        <p:spPr>
          <a:xfrm>
            <a:off x="5136873" y="7709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class sach</a:t>
            </a:r>
          </a:p>
        </p:txBody>
      </p:sp>
      <p:sp>
        <p:nvSpPr>
          <p:cNvPr id="7" name="TextBox 7"/>
          <p:cNvSpPr txBox="1"/>
          <p:nvPr/>
        </p:nvSpPr>
        <p:spPr>
          <a:xfrm>
            <a:off x="9601200" y="2109678"/>
            <a:ext cx="8229600" cy="6612451"/>
          </a:xfrm>
          <a:prstGeom prst="rect">
            <a:avLst/>
          </a:prstGeom>
        </p:spPr>
        <p:txBody>
          <a:bodyPr wrap="square" lIns="0" tIns="0" rIns="0" bIns="0" rtlCol="0" anchor="t">
            <a:spAutoFit/>
          </a:bodyPr>
          <a:lstStyle/>
          <a:p>
            <a:pPr algn="ctr">
              <a:lnSpc>
                <a:spcPts val="3731"/>
              </a:lnSpc>
            </a:pPr>
            <a:r>
              <a:rPr lang="en-US" sz="2665" dirty="0">
                <a:solidFill>
                  <a:srgbClr val="051D40"/>
                </a:solidFill>
                <a:latin typeface="Open Sans Extra Bold"/>
              </a:rPr>
              <a:t>string </a:t>
            </a:r>
            <a:r>
              <a:rPr lang="vi-VN" sz="2665" dirty="0">
                <a:solidFill>
                  <a:srgbClr val="051D40"/>
                </a:solidFill>
                <a:latin typeface="Open Sans Extra Bold"/>
              </a:rPr>
              <a:t>tuaD</a:t>
            </a:r>
            <a:r>
              <a:rPr lang="en-US" sz="2665" dirty="0">
                <a:solidFill>
                  <a:srgbClr val="051D40"/>
                </a:solidFill>
                <a:latin typeface="Open Sans Extra Bold"/>
              </a:rPr>
              <a:t>e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tựa</a:t>
            </a:r>
            <a:r>
              <a:rPr lang="en-US" sz="2665" dirty="0">
                <a:solidFill>
                  <a:srgbClr val="051D40"/>
                </a:solidFill>
                <a:latin typeface="Open Sans Extra Bold"/>
              </a:rPr>
              <a:t> </a:t>
            </a:r>
            <a:r>
              <a:rPr lang="en-US" sz="2665" dirty="0" err="1">
                <a:solidFill>
                  <a:srgbClr val="051D40"/>
                </a:solidFill>
                <a:latin typeface="Open Sans Extra Bold"/>
              </a:rPr>
              <a:t>đề</a:t>
            </a:r>
            <a:r>
              <a:rPr lang="en-US" sz="2665" dirty="0">
                <a:solidFill>
                  <a:srgbClr val="051D40"/>
                </a:solidFill>
                <a:latin typeface="Open Sans Extra Bold"/>
              </a:rPr>
              <a:t> </a:t>
            </a:r>
          </a:p>
          <a:p>
            <a:pPr algn="ctr">
              <a:lnSpc>
                <a:spcPts val="3731"/>
              </a:lnSpc>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a:t>
            </a:r>
            <a:r>
              <a:rPr lang="en-US" sz="2665" dirty="0" err="1">
                <a:solidFill>
                  <a:srgbClr val="051D40"/>
                </a:solidFill>
                <a:latin typeface="Open Sans Extra Bold"/>
              </a:rPr>
              <a:t>lập</a:t>
            </a:r>
            <a:r>
              <a:rPr lang="en-US" sz="2665" dirty="0">
                <a:solidFill>
                  <a:srgbClr val="051D40"/>
                </a:solidFill>
                <a:latin typeface="Open Sans Extra Bold"/>
              </a:rPr>
              <a:t> </a:t>
            </a:r>
            <a:r>
              <a:rPr lang="en-US" sz="2665" dirty="0" err="1">
                <a:solidFill>
                  <a:srgbClr val="051D40"/>
                </a:solidFill>
                <a:latin typeface="Open Sans Extra Bold"/>
              </a:rPr>
              <a:t>trình</a:t>
            </a:r>
            <a:r>
              <a:rPr lang="en-US" sz="2665" dirty="0">
                <a:solidFill>
                  <a:srgbClr val="051D40"/>
                </a:solidFill>
                <a:latin typeface="Open Sans Extra Bold"/>
              </a:rPr>
              <a:t> </a:t>
            </a:r>
            <a:r>
              <a:rPr lang="en-US" sz="2665" dirty="0" err="1">
                <a:solidFill>
                  <a:srgbClr val="051D40"/>
                </a:solidFill>
                <a:latin typeface="Open Sans Extra Bold"/>
              </a:rPr>
              <a:t>cơ</a:t>
            </a:r>
            <a:r>
              <a:rPr lang="en-US" sz="2665" dirty="0">
                <a:solidFill>
                  <a:srgbClr val="051D40"/>
                </a:solidFill>
                <a:latin typeface="Open Sans Extra Bold"/>
              </a:rPr>
              <a:t> </a:t>
            </a:r>
            <a:r>
              <a:rPr lang="en-US" sz="2665" dirty="0" err="1">
                <a:solidFill>
                  <a:srgbClr val="051D40"/>
                </a:solidFill>
                <a:latin typeface="Open Sans Extra Bold"/>
              </a:rPr>
              <a:t>bản</a:t>
            </a:r>
            <a:r>
              <a:rPr lang="en-US" sz="2665" dirty="0">
                <a:solidFill>
                  <a:srgbClr val="051D40"/>
                </a:solidFill>
                <a:latin typeface="Open Sans Extra Bold"/>
              </a:rPr>
              <a:t> </a:t>
            </a:r>
            <a:r>
              <a:rPr lang="en-US" sz="2665" dirty="0" err="1">
                <a:solidFill>
                  <a:srgbClr val="051D40"/>
                </a:solidFill>
                <a:latin typeface="Open Sans Extra Bold"/>
              </a:rPr>
              <a:t>c++</a:t>
            </a:r>
            <a:endParaRPr lang="en-US" sz="2665" dirty="0">
              <a:solidFill>
                <a:srgbClr val="051D40"/>
              </a:solidFill>
              <a:latin typeface="Open Sans Extra Bold"/>
            </a:endParaRPr>
          </a:p>
          <a:p>
            <a:pPr algn="ctr">
              <a:lnSpc>
                <a:spcPts val="3731"/>
              </a:lnSpc>
            </a:pPr>
            <a:r>
              <a:rPr lang="en-US" sz="2665" dirty="0">
                <a:solidFill>
                  <a:srgbClr val="051D40"/>
                </a:solidFill>
                <a:latin typeface="Open Sans Extra Bold"/>
              </a:rPr>
              <a:t>string </a:t>
            </a:r>
            <a:r>
              <a:rPr lang="vi-VN" sz="2665" dirty="0">
                <a:solidFill>
                  <a:srgbClr val="051D40"/>
                </a:solidFill>
                <a:latin typeface="Open Sans Extra Bold"/>
              </a:rPr>
              <a:t>tacG</a:t>
            </a:r>
            <a:r>
              <a:rPr lang="en-US" sz="2665" dirty="0" err="1">
                <a:solidFill>
                  <a:srgbClr val="051D40"/>
                </a:solidFill>
                <a:latin typeface="Open Sans Extra Bold"/>
              </a:rPr>
              <a:t>ia</a:t>
            </a:r>
            <a:r>
              <a:rPr lang="en-US" sz="2665" dirty="0">
                <a:solidFill>
                  <a:srgbClr val="051D40"/>
                </a:solidFill>
                <a:latin typeface="Open Sans Extra Bold"/>
              </a:rPr>
              <a:t>: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tên</a:t>
            </a:r>
            <a:r>
              <a:rPr lang="en-US" sz="2665" dirty="0">
                <a:solidFill>
                  <a:srgbClr val="051D40"/>
                </a:solidFill>
                <a:latin typeface="Open Sans Extra Bold"/>
              </a:rPr>
              <a:t> </a:t>
            </a:r>
            <a:r>
              <a:rPr lang="en-US" sz="2665" dirty="0" err="1">
                <a:solidFill>
                  <a:srgbClr val="051D40"/>
                </a:solidFill>
                <a:latin typeface="Open Sans Extra Bold"/>
              </a:rPr>
              <a:t>tác</a:t>
            </a:r>
            <a:r>
              <a:rPr lang="en-US" sz="2665" dirty="0">
                <a:solidFill>
                  <a:srgbClr val="051D40"/>
                </a:solidFill>
                <a:latin typeface="Open Sans Extra Bold"/>
              </a:rPr>
              <a:t> </a:t>
            </a:r>
            <a:r>
              <a:rPr lang="en-US" sz="2665" dirty="0" err="1">
                <a:solidFill>
                  <a:srgbClr val="051D40"/>
                </a:solidFill>
                <a:latin typeface="Open Sans Extra Bold"/>
              </a:rPr>
              <a:t>giả</a:t>
            </a:r>
            <a:endParaRPr lang="en-US" sz="2665" dirty="0">
              <a:solidFill>
                <a:srgbClr val="051D40"/>
              </a:solidFill>
              <a:latin typeface="Open Sans Extra Bold"/>
            </a:endParaRPr>
          </a:p>
          <a:p>
            <a:pPr algn="ctr">
              <a:lnSpc>
                <a:spcPts val="3731"/>
              </a:lnSpc>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a:t>
            </a:r>
            <a:r>
              <a:rPr lang="en-US" sz="2665" dirty="0" err="1">
                <a:solidFill>
                  <a:srgbClr val="051D40"/>
                </a:solidFill>
                <a:latin typeface="Open Sans Extra Bold"/>
              </a:rPr>
              <a:t>Nguyễn</a:t>
            </a:r>
            <a:r>
              <a:rPr lang="en-US" sz="2665" dirty="0">
                <a:solidFill>
                  <a:srgbClr val="051D40"/>
                </a:solidFill>
                <a:latin typeface="Open Sans Extra Bold"/>
              </a:rPr>
              <a:t> Văn A</a:t>
            </a:r>
          </a:p>
          <a:p>
            <a:pPr algn="ctr">
              <a:lnSpc>
                <a:spcPts val="3731"/>
              </a:lnSpc>
            </a:pPr>
            <a:r>
              <a:rPr lang="en-US" sz="2665" dirty="0">
                <a:solidFill>
                  <a:srgbClr val="051D40"/>
                </a:solidFill>
                <a:latin typeface="Open Sans Extra Bold"/>
              </a:rPr>
              <a:t>string ISBN: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mã</a:t>
            </a:r>
            <a:r>
              <a:rPr lang="en-US" sz="2665" dirty="0">
                <a:solidFill>
                  <a:srgbClr val="051D40"/>
                </a:solidFill>
                <a:latin typeface="Open Sans Extra Bold"/>
              </a:rPr>
              <a:t> </a:t>
            </a:r>
            <a:r>
              <a:rPr lang="en-US" sz="2665" dirty="0" err="1">
                <a:solidFill>
                  <a:srgbClr val="051D40"/>
                </a:solidFill>
                <a:latin typeface="Open Sans Extra Bold"/>
              </a:rPr>
              <a:t>của</a:t>
            </a:r>
            <a:r>
              <a:rPr lang="en-US" sz="2665" dirty="0">
                <a:solidFill>
                  <a:srgbClr val="051D40"/>
                </a:solidFill>
                <a:latin typeface="Open Sans Extra Bold"/>
              </a:rPr>
              <a:t> </a:t>
            </a:r>
            <a:r>
              <a:rPr lang="en-US" sz="2665" dirty="0" err="1">
                <a:solidFill>
                  <a:srgbClr val="051D40"/>
                </a:solidFill>
                <a:latin typeface="Open Sans Extra Bold"/>
              </a:rPr>
              <a:t>sách</a:t>
            </a:r>
            <a:endParaRPr lang="en-US" sz="2665" dirty="0">
              <a:solidFill>
                <a:srgbClr val="051D40"/>
              </a:solidFill>
              <a:latin typeface="Open Sans Extra Bold"/>
            </a:endParaRPr>
          </a:p>
          <a:p>
            <a:pPr algn="ctr">
              <a:lnSpc>
                <a:spcPts val="3731"/>
              </a:lnSpc>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100230</a:t>
            </a:r>
          </a:p>
          <a:p>
            <a:pPr algn="ctr">
              <a:lnSpc>
                <a:spcPts val="3731"/>
              </a:lnSpc>
            </a:pPr>
            <a:r>
              <a:rPr lang="en-US" sz="2665" dirty="0">
                <a:solidFill>
                  <a:srgbClr val="051D40"/>
                </a:solidFill>
                <a:latin typeface="Open Sans Extra Bold"/>
              </a:rPr>
              <a:t>string </a:t>
            </a:r>
            <a:r>
              <a:rPr lang="vi-VN" sz="2665" dirty="0">
                <a:solidFill>
                  <a:srgbClr val="051D40"/>
                </a:solidFill>
                <a:latin typeface="Open Sans Extra Bold"/>
              </a:rPr>
              <a:t>theL</a:t>
            </a:r>
            <a:r>
              <a:rPr lang="en-US" sz="2665" dirty="0" err="1">
                <a:solidFill>
                  <a:srgbClr val="051D40"/>
                </a:solidFill>
                <a:latin typeface="Open Sans Extra Bold"/>
              </a:rPr>
              <a:t>oai</a:t>
            </a:r>
            <a:r>
              <a:rPr lang="en-US" sz="2665" dirty="0">
                <a:solidFill>
                  <a:srgbClr val="051D40"/>
                </a:solidFill>
                <a:latin typeface="Open Sans Extra Bold"/>
              </a:rPr>
              <a:t>: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thể</a:t>
            </a:r>
            <a:r>
              <a:rPr lang="en-US" sz="2665" dirty="0">
                <a:solidFill>
                  <a:srgbClr val="051D40"/>
                </a:solidFill>
                <a:latin typeface="Open Sans Extra Bold"/>
              </a:rPr>
              <a:t> </a:t>
            </a:r>
            <a:r>
              <a:rPr lang="en-US" sz="2665" dirty="0" err="1">
                <a:solidFill>
                  <a:srgbClr val="051D40"/>
                </a:solidFill>
                <a:latin typeface="Open Sans Extra Bold"/>
              </a:rPr>
              <a:t>loại</a:t>
            </a:r>
            <a:r>
              <a:rPr lang="en-US" sz="2665" dirty="0">
                <a:solidFill>
                  <a:srgbClr val="051D40"/>
                </a:solidFill>
                <a:latin typeface="Open Sans Extra Bold"/>
              </a:rPr>
              <a:t> </a:t>
            </a:r>
            <a:r>
              <a:rPr lang="en-US" sz="2665" dirty="0" err="1">
                <a:solidFill>
                  <a:srgbClr val="051D40"/>
                </a:solidFill>
                <a:latin typeface="Open Sans Extra Bold"/>
              </a:rPr>
              <a:t>sách</a:t>
            </a:r>
            <a:endParaRPr lang="en-US" sz="2665" dirty="0">
              <a:solidFill>
                <a:srgbClr val="051D40"/>
              </a:solidFill>
              <a:latin typeface="Open Sans Extra Bold"/>
            </a:endParaRPr>
          </a:p>
          <a:p>
            <a:pPr algn="ctr">
              <a:lnSpc>
                <a:spcPts val="3731"/>
              </a:lnSpc>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a:t>
            </a:r>
            <a:r>
              <a:rPr lang="en-US" sz="2665" dirty="0" err="1">
                <a:solidFill>
                  <a:srgbClr val="051D40"/>
                </a:solidFill>
                <a:latin typeface="Open Sans Extra Bold"/>
              </a:rPr>
              <a:t>hoạt</a:t>
            </a:r>
            <a:r>
              <a:rPr lang="en-US" sz="2665" dirty="0">
                <a:solidFill>
                  <a:srgbClr val="051D40"/>
                </a:solidFill>
                <a:latin typeface="Open Sans Extra Bold"/>
              </a:rPr>
              <a:t> </a:t>
            </a:r>
            <a:r>
              <a:rPr lang="en-US" sz="2665" dirty="0" err="1">
                <a:solidFill>
                  <a:srgbClr val="051D40"/>
                </a:solidFill>
                <a:latin typeface="Open Sans Extra Bold"/>
              </a:rPr>
              <a:t>hình.thám</a:t>
            </a:r>
            <a:r>
              <a:rPr lang="en-US" sz="2665" dirty="0">
                <a:solidFill>
                  <a:srgbClr val="051D40"/>
                </a:solidFill>
                <a:latin typeface="Open Sans Extra Bold"/>
              </a:rPr>
              <a:t> </a:t>
            </a:r>
            <a:r>
              <a:rPr lang="en-US" sz="2665" dirty="0" err="1">
                <a:solidFill>
                  <a:srgbClr val="051D40"/>
                </a:solidFill>
                <a:latin typeface="Open Sans Extra Bold"/>
              </a:rPr>
              <a:t>tử</a:t>
            </a:r>
            <a:r>
              <a:rPr lang="en-US" sz="2665" dirty="0">
                <a:solidFill>
                  <a:srgbClr val="051D40"/>
                </a:solidFill>
                <a:latin typeface="Open Sans Extra Bold"/>
              </a:rPr>
              <a:t>...</a:t>
            </a:r>
          </a:p>
          <a:p>
            <a:pPr algn="ctr">
              <a:lnSpc>
                <a:spcPts val="3731"/>
              </a:lnSpc>
            </a:pPr>
            <a:r>
              <a:rPr lang="en-US" sz="2665" dirty="0">
                <a:solidFill>
                  <a:srgbClr val="051D40"/>
                </a:solidFill>
                <a:latin typeface="Open Sans Extra Bold"/>
              </a:rPr>
              <a:t>string </a:t>
            </a:r>
            <a:r>
              <a:rPr lang="en-US" sz="2665" dirty="0" err="1">
                <a:solidFill>
                  <a:srgbClr val="051D40"/>
                </a:solidFill>
                <a:latin typeface="Open Sans Extra Bold"/>
              </a:rPr>
              <a:t>vitriluutru</a:t>
            </a:r>
            <a:r>
              <a:rPr lang="en-US" sz="2665" dirty="0">
                <a:solidFill>
                  <a:srgbClr val="051D40"/>
                </a:solidFill>
                <a:latin typeface="Open Sans Extra Bold"/>
              </a:rPr>
              <a:t>: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vị</a:t>
            </a:r>
            <a:r>
              <a:rPr lang="en-US" sz="2665" dirty="0">
                <a:solidFill>
                  <a:srgbClr val="051D40"/>
                </a:solidFill>
                <a:latin typeface="Open Sans Extra Bold"/>
              </a:rPr>
              <a:t> </a:t>
            </a:r>
            <a:r>
              <a:rPr lang="en-US" sz="2665" dirty="0" err="1">
                <a:solidFill>
                  <a:srgbClr val="051D40"/>
                </a:solidFill>
                <a:latin typeface="Open Sans Extra Bold"/>
              </a:rPr>
              <a:t>trí</a:t>
            </a:r>
            <a:r>
              <a:rPr lang="en-US" sz="2665" dirty="0">
                <a:solidFill>
                  <a:srgbClr val="051D40"/>
                </a:solidFill>
                <a:latin typeface="Open Sans Extra Bold"/>
              </a:rPr>
              <a:t> </a:t>
            </a:r>
            <a:r>
              <a:rPr lang="en-US" sz="2665" dirty="0" err="1">
                <a:solidFill>
                  <a:srgbClr val="051D40"/>
                </a:solidFill>
                <a:latin typeface="Open Sans Extra Bold"/>
              </a:rPr>
              <a:t>của</a:t>
            </a:r>
            <a:r>
              <a:rPr lang="en-US" sz="2665" dirty="0">
                <a:solidFill>
                  <a:srgbClr val="051D40"/>
                </a:solidFill>
                <a:latin typeface="Open Sans Extra Bold"/>
              </a:rPr>
              <a:t> </a:t>
            </a:r>
            <a:r>
              <a:rPr lang="en-US" sz="2665" dirty="0" err="1">
                <a:solidFill>
                  <a:srgbClr val="051D40"/>
                </a:solidFill>
                <a:latin typeface="Open Sans Extra Bold"/>
              </a:rPr>
              <a:t>sách</a:t>
            </a:r>
            <a:r>
              <a:rPr lang="en-US" sz="2665" dirty="0">
                <a:solidFill>
                  <a:srgbClr val="051D40"/>
                </a:solidFill>
                <a:latin typeface="Open Sans Extra Bold"/>
              </a:rPr>
              <a:t> </a:t>
            </a:r>
            <a:r>
              <a:rPr lang="en-US" sz="2665" dirty="0" err="1">
                <a:solidFill>
                  <a:srgbClr val="051D40"/>
                </a:solidFill>
                <a:latin typeface="Open Sans Extra Bold"/>
              </a:rPr>
              <a:t>trong</a:t>
            </a:r>
            <a:r>
              <a:rPr lang="en-US" sz="2665" dirty="0">
                <a:solidFill>
                  <a:srgbClr val="051D40"/>
                </a:solidFill>
                <a:latin typeface="Open Sans Extra Bold"/>
              </a:rPr>
              <a:t> </a:t>
            </a:r>
            <a:r>
              <a:rPr lang="en-US" sz="2665" dirty="0" err="1">
                <a:solidFill>
                  <a:srgbClr val="051D40"/>
                </a:solidFill>
                <a:latin typeface="Open Sans Extra Bold"/>
              </a:rPr>
              <a:t>thư</a:t>
            </a:r>
            <a:r>
              <a:rPr lang="en-US" sz="2665" dirty="0">
                <a:solidFill>
                  <a:srgbClr val="051D40"/>
                </a:solidFill>
                <a:latin typeface="Open Sans Extra Bold"/>
              </a:rPr>
              <a:t> </a:t>
            </a:r>
            <a:r>
              <a:rPr lang="en-US" sz="2665" dirty="0" err="1">
                <a:solidFill>
                  <a:srgbClr val="051D40"/>
                </a:solidFill>
                <a:latin typeface="Open Sans Extra Bold"/>
              </a:rPr>
              <a:t>viên</a:t>
            </a:r>
            <a:endParaRPr lang="en-US" sz="2665" dirty="0">
              <a:solidFill>
                <a:srgbClr val="051D40"/>
              </a:solidFill>
              <a:latin typeface="Open Sans Extra Bold"/>
            </a:endParaRPr>
          </a:p>
          <a:p>
            <a:pPr algn="ctr">
              <a:lnSpc>
                <a:spcPts val="3731"/>
              </a:lnSpc>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a:t>
            </a:r>
            <a:r>
              <a:rPr lang="en-US" sz="2665" dirty="0" err="1">
                <a:solidFill>
                  <a:srgbClr val="051D40"/>
                </a:solidFill>
                <a:latin typeface="Open Sans Extra Bold"/>
              </a:rPr>
              <a:t>kệ</a:t>
            </a:r>
            <a:r>
              <a:rPr lang="en-US" sz="2665" dirty="0">
                <a:solidFill>
                  <a:srgbClr val="051D40"/>
                </a:solidFill>
                <a:latin typeface="Open Sans Extra Bold"/>
              </a:rPr>
              <a:t> H </a:t>
            </a:r>
            <a:r>
              <a:rPr lang="en-US" sz="2665" dirty="0" err="1">
                <a:solidFill>
                  <a:srgbClr val="051D40"/>
                </a:solidFill>
                <a:latin typeface="Open Sans Extra Bold"/>
              </a:rPr>
              <a:t>ngăn</a:t>
            </a:r>
            <a:r>
              <a:rPr lang="en-US" sz="2665" dirty="0">
                <a:solidFill>
                  <a:srgbClr val="051D40"/>
                </a:solidFill>
                <a:latin typeface="Open Sans Extra Bold"/>
              </a:rPr>
              <a:t> B</a:t>
            </a:r>
          </a:p>
          <a:p>
            <a:pPr algn="ctr">
              <a:lnSpc>
                <a:spcPts val="3731"/>
              </a:lnSpc>
            </a:pPr>
            <a:r>
              <a:rPr lang="en-US" sz="2665" dirty="0">
                <a:solidFill>
                  <a:srgbClr val="051D40"/>
                </a:solidFill>
                <a:latin typeface="Open Sans Extra Bold"/>
              </a:rPr>
              <a:t>int </a:t>
            </a:r>
            <a:r>
              <a:rPr lang="vi-VN" sz="2665" dirty="0">
                <a:solidFill>
                  <a:srgbClr val="051D40"/>
                </a:solidFill>
                <a:latin typeface="Open Sans Extra Bold"/>
              </a:rPr>
              <a:t>soLuongCoS</a:t>
            </a:r>
            <a:r>
              <a:rPr lang="en-US" sz="2665" dirty="0">
                <a:solidFill>
                  <a:srgbClr val="051D40"/>
                </a:solidFill>
                <a:latin typeface="Open Sans Extra Bold"/>
              </a:rPr>
              <a:t>an: </a:t>
            </a:r>
            <a:r>
              <a:rPr lang="en-US" sz="2665" dirty="0" err="1">
                <a:solidFill>
                  <a:srgbClr val="051D40"/>
                </a:solidFill>
                <a:latin typeface="Open Sans Extra Bold"/>
              </a:rPr>
              <a:t>lưu</a:t>
            </a:r>
            <a:r>
              <a:rPr lang="en-US" sz="2665" dirty="0">
                <a:solidFill>
                  <a:srgbClr val="051D40"/>
                </a:solidFill>
                <a:latin typeface="Open Sans Extra Bold"/>
              </a:rPr>
              <a:t> </a:t>
            </a:r>
            <a:r>
              <a:rPr lang="en-US" sz="2665" dirty="0" err="1">
                <a:solidFill>
                  <a:srgbClr val="051D40"/>
                </a:solidFill>
                <a:latin typeface="Open Sans Extra Bold"/>
              </a:rPr>
              <a:t>trữ</a:t>
            </a:r>
            <a:r>
              <a:rPr lang="en-US" sz="2665" dirty="0">
                <a:solidFill>
                  <a:srgbClr val="051D40"/>
                </a:solidFill>
                <a:latin typeface="Open Sans Extra Bold"/>
              </a:rPr>
              <a:t> </a:t>
            </a:r>
            <a:r>
              <a:rPr lang="en-US" sz="2665" dirty="0" err="1">
                <a:solidFill>
                  <a:srgbClr val="051D40"/>
                </a:solidFill>
                <a:latin typeface="Open Sans Extra Bold"/>
              </a:rPr>
              <a:t>số</a:t>
            </a:r>
            <a:r>
              <a:rPr lang="en-US" sz="2665" dirty="0">
                <a:solidFill>
                  <a:srgbClr val="051D40"/>
                </a:solidFill>
                <a:latin typeface="Open Sans Extra Bold"/>
              </a:rPr>
              <a:t> </a:t>
            </a:r>
            <a:r>
              <a:rPr lang="en-US" sz="2665" dirty="0" err="1">
                <a:solidFill>
                  <a:srgbClr val="051D40"/>
                </a:solidFill>
                <a:latin typeface="Open Sans Extra Bold"/>
              </a:rPr>
              <a:t>lượng</a:t>
            </a:r>
            <a:r>
              <a:rPr lang="en-US" sz="2665" dirty="0">
                <a:solidFill>
                  <a:srgbClr val="051D40"/>
                </a:solidFill>
                <a:latin typeface="Open Sans Extra Bold"/>
              </a:rPr>
              <a:t> </a:t>
            </a:r>
            <a:r>
              <a:rPr lang="en-US" sz="2665" dirty="0" err="1">
                <a:solidFill>
                  <a:srgbClr val="051D40"/>
                </a:solidFill>
                <a:latin typeface="Open Sans Extra Bold"/>
              </a:rPr>
              <a:t>của</a:t>
            </a:r>
            <a:r>
              <a:rPr lang="en-US" sz="2665" dirty="0">
                <a:solidFill>
                  <a:srgbClr val="051D40"/>
                </a:solidFill>
                <a:latin typeface="Open Sans Extra Bold"/>
              </a:rPr>
              <a:t> </a:t>
            </a:r>
            <a:r>
              <a:rPr lang="en-US" sz="2665" dirty="0" err="1">
                <a:solidFill>
                  <a:srgbClr val="051D40"/>
                </a:solidFill>
                <a:latin typeface="Open Sans Extra Bold"/>
              </a:rPr>
              <a:t>từng</a:t>
            </a:r>
            <a:r>
              <a:rPr lang="en-US" sz="2665" dirty="0">
                <a:solidFill>
                  <a:srgbClr val="051D40"/>
                </a:solidFill>
                <a:latin typeface="Open Sans Extra Bold"/>
              </a:rPr>
              <a:t> </a:t>
            </a:r>
            <a:r>
              <a:rPr lang="en-US" sz="2665" dirty="0" err="1">
                <a:solidFill>
                  <a:srgbClr val="051D40"/>
                </a:solidFill>
                <a:latin typeface="Open Sans Extra Bold"/>
              </a:rPr>
              <a:t>loại</a:t>
            </a:r>
            <a:r>
              <a:rPr lang="en-US" sz="2665" dirty="0">
                <a:solidFill>
                  <a:srgbClr val="051D40"/>
                </a:solidFill>
                <a:latin typeface="Open Sans Extra Bold"/>
              </a:rPr>
              <a:t> </a:t>
            </a:r>
            <a:r>
              <a:rPr lang="en-US" sz="2665" dirty="0" err="1">
                <a:solidFill>
                  <a:srgbClr val="051D40"/>
                </a:solidFill>
                <a:latin typeface="Open Sans Extra Bold"/>
              </a:rPr>
              <a:t>sách</a:t>
            </a:r>
            <a:endParaRPr lang="en-US" sz="2665" dirty="0">
              <a:solidFill>
                <a:srgbClr val="051D40"/>
              </a:solidFill>
              <a:latin typeface="Open Sans Extra Bold"/>
            </a:endParaRPr>
          </a:p>
          <a:p>
            <a:pPr algn="ctr">
              <a:lnSpc>
                <a:spcPts val="3731"/>
              </a:lnSpc>
              <a:spcBef>
                <a:spcPct val="0"/>
              </a:spcBef>
            </a:pPr>
            <a:r>
              <a:rPr lang="en-US" sz="2665" dirty="0" err="1">
                <a:solidFill>
                  <a:srgbClr val="051D40"/>
                </a:solidFill>
                <a:latin typeface="Open Sans Extra Bold"/>
              </a:rPr>
              <a:t>ví</a:t>
            </a:r>
            <a:r>
              <a:rPr lang="en-US" sz="2665" dirty="0">
                <a:solidFill>
                  <a:srgbClr val="051D40"/>
                </a:solidFill>
                <a:latin typeface="Open Sans Extra Bold"/>
              </a:rPr>
              <a:t> </a:t>
            </a:r>
            <a:r>
              <a:rPr lang="en-US" sz="2665" dirty="0" err="1">
                <a:solidFill>
                  <a:srgbClr val="051D40"/>
                </a:solidFill>
                <a:latin typeface="Open Sans Extra Bold"/>
              </a:rPr>
              <a:t>dụ</a:t>
            </a:r>
            <a:r>
              <a:rPr lang="en-US" sz="2665" dirty="0">
                <a:solidFill>
                  <a:srgbClr val="051D40"/>
                </a:solidFill>
                <a:latin typeface="Open Sans Extra Bold"/>
              </a:rPr>
              <a:t>: </a:t>
            </a:r>
            <a:r>
              <a:rPr lang="en-US" sz="2665" dirty="0" err="1">
                <a:solidFill>
                  <a:srgbClr val="051D40"/>
                </a:solidFill>
                <a:latin typeface="Open Sans Extra Bold"/>
              </a:rPr>
              <a:t>truyện</a:t>
            </a:r>
            <a:r>
              <a:rPr lang="en-US" sz="2665" dirty="0">
                <a:solidFill>
                  <a:srgbClr val="051D40"/>
                </a:solidFill>
                <a:latin typeface="Open Sans Extra Bold"/>
              </a:rPr>
              <a:t> </a:t>
            </a:r>
            <a:r>
              <a:rPr lang="en-US" sz="2665" dirty="0" err="1">
                <a:solidFill>
                  <a:srgbClr val="051D40"/>
                </a:solidFill>
                <a:latin typeface="Open Sans Extra Bold"/>
              </a:rPr>
              <a:t>tranh</a:t>
            </a:r>
            <a:r>
              <a:rPr lang="en-US" sz="2665" dirty="0">
                <a:solidFill>
                  <a:srgbClr val="051D40"/>
                </a:solidFill>
                <a:latin typeface="Open Sans Extra Bold"/>
              </a:rPr>
              <a:t> </a:t>
            </a:r>
            <a:r>
              <a:rPr lang="en-US" sz="2665" dirty="0" err="1">
                <a:solidFill>
                  <a:srgbClr val="051D40"/>
                </a:solidFill>
                <a:latin typeface="Open Sans Extra Bold"/>
              </a:rPr>
              <a:t>số</a:t>
            </a:r>
            <a:r>
              <a:rPr lang="en-US" sz="2665" dirty="0">
                <a:solidFill>
                  <a:srgbClr val="051D40"/>
                </a:solidFill>
                <a:latin typeface="Open Sans Extra Bold"/>
              </a:rPr>
              <a:t> </a:t>
            </a:r>
            <a:r>
              <a:rPr lang="en-US" sz="2665" dirty="0" err="1">
                <a:solidFill>
                  <a:srgbClr val="051D40"/>
                </a:solidFill>
                <a:latin typeface="Open Sans Extra Bold"/>
              </a:rPr>
              <a:t>lượng</a:t>
            </a:r>
            <a:r>
              <a:rPr lang="en-US" sz="2665" dirty="0">
                <a:solidFill>
                  <a:srgbClr val="051D40"/>
                </a:solidFill>
                <a:latin typeface="Open Sans Extra Bold"/>
              </a:rPr>
              <a:t> 150 </a:t>
            </a:r>
            <a:r>
              <a:rPr lang="en-US" sz="2665" dirty="0" err="1">
                <a:solidFill>
                  <a:srgbClr val="051D40"/>
                </a:solidFill>
                <a:latin typeface="Open Sans Extra Bold"/>
              </a:rPr>
              <a:t>cuốn</a:t>
            </a:r>
            <a:endParaRPr lang="en-US" sz="2665" dirty="0">
              <a:solidFill>
                <a:srgbClr val="051D40"/>
              </a:solidFill>
              <a:latin typeface="Open Sans Extra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764</Words>
  <Application>Microsoft Office PowerPoint</Application>
  <PresentationFormat>Custom</PresentationFormat>
  <Paragraphs>113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Open Sans Extra Bold</vt:lpstr>
      <vt:lpstr>Poppins</vt:lpstr>
      <vt:lpstr>Arial</vt:lpstr>
      <vt:lpstr>Calibri</vt:lpstr>
      <vt:lpstr>Poppins Bold</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PBL1 :QUẢN LÍ THƯ VIỆN</dc:title>
  <dc:creator>LENOVO</dc:creator>
  <cp:lastModifiedBy>thaomyvanly@gmail.com</cp:lastModifiedBy>
  <cp:revision>2</cp:revision>
  <dcterms:created xsi:type="dcterms:W3CDTF">2006-08-16T00:00:00Z</dcterms:created>
  <dcterms:modified xsi:type="dcterms:W3CDTF">2024-05-28T10:06:30Z</dcterms:modified>
  <dc:identifier>DAGFGNePAcI</dc:identifier>
</cp:coreProperties>
</file>